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35" r:id="rId2"/>
    <p:sldId id="336" r:id="rId3"/>
    <p:sldId id="338" r:id="rId4"/>
    <p:sldId id="340" r:id="rId5"/>
    <p:sldId id="339" r:id="rId6"/>
    <p:sldId id="337" r:id="rId7"/>
    <p:sldId id="341" r:id="rId8"/>
    <p:sldId id="342" r:id="rId9"/>
    <p:sldId id="343" r:id="rId10"/>
    <p:sldId id="345" r:id="rId11"/>
    <p:sldId id="344" r:id="rId12"/>
    <p:sldId id="346" r:id="rId13"/>
    <p:sldId id="348" r:id="rId14"/>
    <p:sldId id="347" r:id="rId15"/>
    <p:sldId id="349" r:id="rId16"/>
    <p:sldId id="350" r:id="rId17"/>
    <p:sldId id="351" r:id="rId18"/>
    <p:sldId id="353" r:id="rId19"/>
    <p:sldId id="352" r:id="rId20"/>
    <p:sldId id="354" r:id="rId21"/>
    <p:sldId id="356" r:id="rId22"/>
    <p:sldId id="355" r:id="rId23"/>
    <p:sldId id="357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D1496"/>
    <a:srgbClr val="FE230C"/>
    <a:srgbClr val="692AA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98" d="100"/>
          <a:sy n="98" d="100"/>
        </p:scale>
        <p:origin x="-2004" y="-102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54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BB97DC09-01FF-4EE7-BB38-AEB11AE1189F}" type="datetimeFigureOut">
              <a:rPr lang="zh-CN" altLang="en-US"/>
              <a:pPr>
                <a:defRPr/>
              </a:pPr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6793F17C-83E9-4A37-BA57-9AEFB8B2A8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035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0"/>
              <a:ext cx="5742" cy="1182"/>
              <a:chOff x="0" y="4"/>
              <a:chExt cx="5760" cy="1676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6"/>
                <a:ext cx="5760" cy="167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6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3FA38-EAF5-41DE-A6DF-61D218D9235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F1980-15E3-4840-B590-BCD9894907D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+mn-lt"/>
                <a:ea typeface="+mn-ea"/>
                <a:cs typeface="+mn-cs"/>
              </a:defRPr>
            </a:lvl2pPr>
            <a:lvl3pPr>
              <a:defRPr lang="zh-CN" altLang="en-US" sz="260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dirty="0" smtClean="0">
                <a:solidFill>
                  <a:srgbClr val="0070C0"/>
                </a:solidFill>
                <a:latin typeface="Arial" pitchFamily="34" charset="0"/>
              </a:defRPr>
            </a:lvl4pPr>
            <a:lvl5pPr marL="2057400" indent="-228600">
              <a:buFont typeface="Wingdings" pitchFamily="2" charset="2"/>
              <a:buChar char="ü"/>
              <a:defRPr lang="zh-CN" altLang="en-US" sz="2400" dirty="0">
                <a:solidFill>
                  <a:srgbClr val="0000FF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B812B-10B1-45E6-A10B-6A99ADB0F69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C1129-5E16-46AF-8549-EC06688D241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55F7B-62D6-47EA-917E-53981B490FD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E1C42-434A-4D53-8C30-E831A51EB3C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E5DA7-6946-419E-AFF6-EEB56726F1D1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15A70-2DF7-4B88-A51B-305475185F9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5C92F-3F73-4396-A3EB-052E8CE9261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B6B1E-A09B-4B0F-A7BD-A4F4CE0816F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75"/>
            <a:ext cx="861060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7039E73-18DB-4BFA-B83A-52AE4055149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75" y="28575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400">
          <a:solidFill>
            <a:srgbClr val="0000FF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zh-CN" altLang="zh-CN" dirty="0"/>
              <a:t>第七节</a:t>
            </a:r>
            <a:r>
              <a:rPr lang="en-US" altLang="zh-CN" dirty="0"/>
              <a:t>  </a:t>
            </a:r>
            <a:r>
              <a:rPr lang="zh-CN" altLang="zh-CN" dirty="0"/>
              <a:t>临床常用免疫学检查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6477000" y="0"/>
            <a:ext cx="2667000" cy="228600"/>
          </a:xfrm>
        </p:spPr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三、感染性疾病免疫学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2" indent="0">
              <a:spcBef>
                <a:spcPts val="600"/>
              </a:spcBef>
              <a:buNone/>
            </a:pPr>
            <a:r>
              <a:rPr lang="en-US" altLang="zh-CN" dirty="0"/>
              <a:t>5</a:t>
            </a:r>
            <a:r>
              <a:rPr lang="zh-CN" altLang="zh-CN" dirty="0"/>
              <a:t>．</a:t>
            </a:r>
            <a:r>
              <a:rPr lang="en-US" altLang="zh-CN" dirty="0" err="1"/>
              <a:t>HBcAg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>
              <a:spcBef>
                <a:spcPts val="600"/>
              </a:spcBef>
            </a:pPr>
            <a:r>
              <a:rPr lang="zh-CN" altLang="zh-CN" sz="2400" dirty="0" smtClean="0"/>
              <a:t>主要</a:t>
            </a:r>
            <a:r>
              <a:rPr lang="zh-CN" altLang="zh-CN" sz="2400" dirty="0"/>
              <a:t>存在于受感染的肝细胞核内，一般情况下不易检测</a:t>
            </a:r>
            <a:r>
              <a:rPr lang="zh-CN" altLang="zh-CN" sz="2400" dirty="0" smtClean="0"/>
              <a:t>到</a:t>
            </a:r>
            <a:endParaRPr lang="zh-CN" altLang="zh-CN" sz="2400" dirty="0"/>
          </a:p>
          <a:p>
            <a:pPr marL="914400" lvl="2" indent="0">
              <a:spcBef>
                <a:spcPts val="600"/>
              </a:spcBef>
              <a:buNone/>
            </a:pPr>
            <a:r>
              <a:rPr lang="en-US" altLang="zh-CN" dirty="0"/>
              <a:t>6</a:t>
            </a:r>
            <a:r>
              <a:rPr lang="zh-CN" altLang="zh-CN" dirty="0"/>
              <a:t>．抗</a:t>
            </a:r>
            <a:r>
              <a:rPr lang="en-US" altLang="zh-CN" dirty="0"/>
              <a:t>-</a:t>
            </a:r>
            <a:r>
              <a:rPr lang="en-US" altLang="zh-CN" dirty="0" err="1"/>
              <a:t>HBc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>
              <a:spcBef>
                <a:spcPts val="600"/>
              </a:spcBef>
            </a:pPr>
            <a:r>
              <a:rPr lang="zh-CN" altLang="en-US" sz="2400" dirty="0" smtClean="0"/>
              <a:t>提示</a:t>
            </a:r>
            <a:r>
              <a:rPr lang="zh-CN" altLang="zh-CN" sz="2400" dirty="0" smtClean="0"/>
              <a:t>感染</a:t>
            </a:r>
            <a:r>
              <a:rPr lang="en-US" altLang="zh-CN" sz="2400" dirty="0" smtClean="0"/>
              <a:t>HBV</a:t>
            </a:r>
          </a:p>
          <a:p>
            <a:pPr lvl="3">
              <a:spcBef>
                <a:spcPts val="600"/>
              </a:spcBef>
            </a:pPr>
            <a:r>
              <a:rPr lang="zh-CN" altLang="zh-CN" sz="2400" dirty="0" smtClean="0"/>
              <a:t>高浓度</a:t>
            </a:r>
            <a:r>
              <a:rPr lang="zh-CN" altLang="zh-CN" sz="2400" dirty="0"/>
              <a:t>的抗</a:t>
            </a:r>
            <a:r>
              <a:rPr lang="en-US" altLang="zh-CN" sz="2400" dirty="0"/>
              <a:t>-</a:t>
            </a:r>
            <a:r>
              <a:rPr lang="en-US" altLang="zh-CN" sz="2400" dirty="0" err="1"/>
              <a:t>HBc</a:t>
            </a:r>
            <a:r>
              <a:rPr lang="zh-CN" altLang="zh-CN" sz="2400" dirty="0"/>
              <a:t>表示现行感染，</a:t>
            </a:r>
            <a:r>
              <a:rPr lang="en-US" altLang="zh-CN" sz="2400" dirty="0"/>
              <a:t>HBV</a:t>
            </a:r>
            <a:r>
              <a:rPr lang="zh-CN" altLang="zh-CN" sz="2400" dirty="0"/>
              <a:t>正在体内复制，传染性强，常与</a:t>
            </a:r>
            <a:r>
              <a:rPr lang="en-US" altLang="zh-CN" sz="2400" dirty="0" err="1"/>
              <a:t>HBsAg</a:t>
            </a:r>
            <a:r>
              <a:rPr lang="zh-CN" altLang="zh-CN" sz="2400" dirty="0" smtClean="0"/>
              <a:t>并存</a:t>
            </a:r>
            <a:endParaRPr lang="en-US" altLang="zh-CN" sz="2400" dirty="0" smtClean="0"/>
          </a:p>
          <a:p>
            <a:pPr lvl="3">
              <a:spcBef>
                <a:spcPts val="600"/>
              </a:spcBef>
            </a:pPr>
            <a:r>
              <a:rPr lang="zh-CN" altLang="zh-CN" sz="2400" dirty="0" smtClean="0"/>
              <a:t>低浓度</a:t>
            </a:r>
            <a:r>
              <a:rPr lang="zh-CN" altLang="zh-CN" sz="2400" dirty="0"/>
              <a:t>的抗</a:t>
            </a:r>
            <a:r>
              <a:rPr lang="en-US" altLang="zh-CN" sz="2400" dirty="0"/>
              <a:t>-</a:t>
            </a:r>
            <a:r>
              <a:rPr lang="en-US" altLang="zh-CN" sz="2400" dirty="0" err="1"/>
              <a:t>HBc</a:t>
            </a:r>
            <a:r>
              <a:rPr lang="zh-CN" altLang="zh-CN" sz="2400" dirty="0"/>
              <a:t>表示既往感染，常与抗</a:t>
            </a:r>
            <a:r>
              <a:rPr lang="en-US" altLang="zh-CN" sz="2400" dirty="0"/>
              <a:t>-HBs</a:t>
            </a:r>
            <a:r>
              <a:rPr lang="zh-CN" altLang="zh-CN" sz="2400" dirty="0" smtClean="0"/>
              <a:t>并存</a:t>
            </a:r>
            <a:endParaRPr lang="en-US" altLang="zh-CN" sz="2400" dirty="0" smtClean="0"/>
          </a:p>
          <a:p>
            <a:pPr marL="914400" lvl="2" indent="0">
              <a:spcBef>
                <a:spcPts val="600"/>
              </a:spcBef>
              <a:buNone/>
            </a:pPr>
            <a:r>
              <a:rPr lang="en-US" altLang="zh-CN" dirty="0"/>
              <a:t>7. HBV-DNA</a:t>
            </a:r>
            <a:r>
              <a:rPr lang="zh-CN" altLang="zh-CN" dirty="0"/>
              <a:t>定性或</a:t>
            </a:r>
            <a:r>
              <a:rPr lang="zh-CN" altLang="zh-CN" dirty="0" smtClean="0"/>
              <a:t>定量</a:t>
            </a:r>
            <a:endParaRPr lang="en-US" altLang="zh-CN" dirty="0" smtClean="0"/>
          </a:p>
          <a:p>
            <a:pPr lvl="3">
              <a:spcBef>
                <a:spcPts val="600"/>
              </a:spcBef>
            </a:pPr>
            <a:r>
              <a:rPr lang="zh-CN" altLang="zh-CN" sz="2400" dirty="0" smtClean="0"/>
              <a:t>乙肝</a:t>
            </a:r>
            <a:r>
              <a:rPr lang="zh-CN" altLang="zh-CN" sz="2400" dirty="0"/>
              <a:t>病毒感染的可靠</a:t>
            </a:r>
            <a:r>
              <a:rPr lang="zh-CN" altLang="zh-CN" sz="2400" dirty="0" smtClean="0"/>
              <a:t>指标</a:t>
            </a:r>
            <a:endParaRPr lang="en-US" altLang="zh-CN" sz="2400" dirty="0" smtClean="0"/>
          </a:p>
          <a:p>
            <a:pPr lvl="3">
              <a:spcBef>
                <a:spcPts val="600"/>
              </a:spcBef>
            </a:pPr>
            <a:r>
              <a:rPr lang="zh-CN" altLang="zh-CN" sz="2400" dirty="0" smtClean="0"/>
              <a:t>还</a:t>
            </a:r>
            <a:r>
              <a:rPr lang="zh-CN" altLang="zh-CN" sz="2400" dirty="0"/>
              <a:t>用于乙肝抗病毒药物治疗效果评价、献血员筛检、监测血液制品的传染性、乙肝疫苗的安全性等</a:t>
            </a:r>
          </a:p>
          <a:p>
            <a:pPr>
              <a:spcBef>
                <a:spcPts val="600"/>
              </a:spcBef>
            </a:pPr>
            <a:endParaRPr lang="zh-CN" altLang="en-US" dirty="0"/>
          </a:p>
          <a:p>
            <a:pPr>
              <a:spcBef>
                <a:spcPts val="600"/>
              </a:spcBef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79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三、感染性疾病免疫学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5713246"/>
              </p:ext>
            </p:extLst>
          </p:nvPr>
        </p:nvGraphicFramePr>
        <p:xfrm>
          <a:off x="611560" y="1713390"/>
          <a:ext cx="8352927" cy="4123604"/>
        </p:xfrm>
        <a:graphic>
          <a:graphicData uri="http://schemas.openxmlformats.org/drawingml/2006/table">
            <a:tbl>
              <a:tblPr firstRow="1" firstCol="1" bandCol="1">
                <a:tableStyleId>{5C22544A-7EE6-4342-B048-85BDC9FD1C3A}</a:tableStyleId>
              </a:tblPr>
              <a:tblGrid>
                <a:gridCol w="648072"/>
                <a:gridCol w="1008112"/>
                <a:gridCol w="706299"/>
                <a:gridCol w="949885"/>
                <a:gridCol w="665262"/>
                <a:gridCol w="774761"/>
                <a:gridCol w="3600536"/>
              </a:tblGrid>
              <a:tr h="6354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感染模式</a:t>
                      </a:r>
                      <a:endParaRPr lang="zh-CN" sz="16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</a:rPr>
                        <a:t>HBsAg</a:t>
                      </a:r>
                      <a:endParaRPr lang="zh-CN" sz="16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抗</a:t>
                      </a:r>
                      <a:r>
                        <a:rPr lang="en-US" sz="1600" kern="100" dirty="0">
                          <a:effectLst/>
                        </a:rPr>
                        <a:t>-HBs</a:t>
                      </a:r>
                      <a:endParaRPr lang="zh-CN" sz="16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</a:rPr>
                        <a:t>HBeAg</a:t>
                      </a:r>
                      <a:endParaRPr lang="zh-CN" sz="16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抗</a:t>
                      </a:r>
                      <a:r>
                        <a:rPr lang="en-US" sz="1600" kern="100" dirty="0">
                          <a:effectLst/>
                        </a:rPr>
                        <a:t>-</a:t>
                      </a:r>
                      <a:r>
                        <a:rPr lang="en-US" sz="1600" kern="100" dirty="0" err="1">
                          <a:effectLst/>
                        </a:rPr>
                        <a:t>HBe</a:t>
                      </a:r>
                      <a:endParaRPr lang="zh-CN" sz="16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抗</a:t>
                      </a:r>
                      <a:r>
                        <a:rPr lang="en-US" sz="1600" kern="100" dirty="0">
                          <a:effectLst/>
                        </a:rPr>
                        <a:t>-</a:t>
                      </a:r>
                      <a:r>
                        <a:rPr lang="en-US" sz="1600" kern="100" dirty="0" err="1">
                          <a:effectLst/>
                        </a:rPr>
                        <a:t>HBc</a:t>
                      </a:r>
                      <a:endParaRPr lang="zh-CN" sz="16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临床意义</a:t>
                      </a:r>
                      <a:endParaRPr lang="zh-CN" sz="16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 anchor="ctr"/>
                </a:tc>
              </a:tr>
              <a:tr h="303914"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</a:t>
                      </a:r>
                      <a:endParaRPr lang="zh-CN" sz="14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+</a:t>
                      </a:r>
                      <a:endParaRPr lang="zh-CN" sz="1800" b="1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+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+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急、慢性乙肝，强传染性</a:t>
                      </a:r>
                      <a:endParaRPr lang="zh-CN" sz="14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16562"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2</a:t>
                      </a:r>
                      <a:endParaRPr lang="zh-CN" sz="14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+</a:t>
                      </a:r>
                      <a:endParaRPr lang="zh-CN" sz="18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</a:t>
                      </a:r>
                      <a:endParaRPr lang="zh-CN" sz="18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+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急、慢性乙肝，慢性</a:t>
                      </a:r>
                      <a:r>
                        <a:rPr lang="en-US" sz="1400" kern="100">
                          <a:effectLst/>
                        </a:rPr>
                        <a:t>HBsAg</a:t>
                      </a:r>
                      <a:r>
                        <a:rPr lang="zh-CN" sz="1400" kern="100">
                          <a:effectLst/>
                        </a:rPr>
                        <a:t>携带者</a:t>
                      </a:r>
                      <a:endParaRPr lang="zh-CN" sz="14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635466"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3</a:t>
                      </a:r>
                      <a:endParaRPr lang="zh-CN" sz="14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+</a:t>
                      </a:r>
                      <a:endParaRPr lang="zh-CN" sz="18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-</a:t>
                      </a:r>
                      <a:endParaRPr lang="zh-CN" sz="18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+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+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急性乙肝趋向恢复或慢性乙肝，弱传染性</a:t>
                      </a:r>
                      <a:endParaRPr lang="zh-CN" sz="14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635466"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4</a:t>
                      </a:r>
                      <a:endParaRPr lang="zh-CN" sz="14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</a:t>
                      </a:r>
                      <a:endParaRPr lang="zh-CN" sz="18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+</a:t>
                      </a:r>
                      <a:endParaRPr lang="zh-CN" sz="18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-</a:t>
                      </a:r>
                      <a:endParaRPr lang="zh-CN" sz="1800" b="1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+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急性</a:t>
                      </a:r>
                      <a:r>
                        <a:rPr lang="en-US" sz="1400" kern="100">
                          <a:effectLst/>
                        </a:rPr>
                        <a:t>HBV</a:t>
                      </a:r>
                      <a:r>
                        <a:rPr lang="zh-CN" sz="1400" kern="100">
                          <a:effectLst/>
                        </a:rPr>
                        <a:t>感染康复期或有既往感染史，目前有免疫力</a:t>
                      </a:r>
                      <a:endParaRPr lang="zh-CN" sz="14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16562"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5</a:t>
                      </a:r>
                      <a:endParaRPr lang="zh-CN" sz="14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</a:t>
                      </a:r>
                      <a:endParaRPr lang="zh-CN" sz="18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-</a:t>
                      </a:r>
                      <a:endParaRPr lang="zh-CN" sz="1800" b="1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+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+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乙肝恢复期，弱传染性</a:t>
                      </a:r>
                      <a:endParaRPr lang="zh-CN" sz="14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635466"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6</a:t>
                      </a:r>
                      <a:endParaRPr lang="zh-CN" sz="14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</a:t>
                      </a:r>
                      <a:endParaRPr lang="zh-CN" sz="18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-</a:t>
                      </a:r>
                      <a:endParaRPr lang="zh-CN" sz="1800" b="1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-</a:t>
                      </a:r>
                      <a:endParaRPr lang="zh-CN" sz="18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+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急性</a:t>
                      </a:r>
                      <a:r>
                        <a:rPr lang="en-US" sz="1400" kern="100">
                          <a:effectLst/>
                        </a:rPr>
                        <a:t>HBV</a:t>
                      </a:r>
                      <a:r>
                        <a:rPr lang="zh-CN" sz="1400" kern="100">
                          <a:effectLst/>
                        </a:rPr>
                        <a:t>感染窗口期或既往曾感染过乙肝，有流行病学意义</a:t>
                      </a:r>
                      <a:endParaRPr lang="zh-CN" sz="14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16562"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7</a:t>
                      </a:r>
                      <a:endParaRPr lang="zh-CN" sz="14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</a:t>
                      </a:r>
                      <a:endParaRPr lang="zh-CN" sz="18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+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-</a:t>
                      </a:r>
                      <a:endParaRPr lang="zh-CN" sz="18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疫苗接种后或</a:t>
                      </a:r>
                      <a:r>
                        <a:rPr lang="en-US" sz="1400" kern="100">
                          <a:effectLst/>
                        </a:rPr>
                        <a:t>HBV</a:t>
                      </a:r>
                      <a:r>
                        <a:rPr lang="zh-CN" sz="1400" kern="100">
                          <a:effectLst/>
                        </a:rPr>
                        <a:t>感染后康复</a:t>
                      </a:r>
                      <a:endParaRPr lang="zh-CN" sz="14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  <a:tr h="316562"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8</a:t>
                      </a:r>
                      <a:endParaRPr lang="zh-CN" sz="1400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</a:t>
                      </a:r>
                      <a:endParaRPr lang="zh-CN" sz="18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+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>
                          <a:effectLst/>
                        </a:rPr>
                        <a:t>-</a:t>
                      </a:r>
                      <a:endParaRPr lang="zh-CN" sz="1800" b="1" kern="10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+</a:t>
                      </a:r>
                      <a:endParaRPr lang="zh-CN" sz="18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</a:rPr>
                        <a:t>+</a:t>
                      </a:r>
                      <a:endParaRPr lang="zh-CN" sz="1800" b="1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急性乙肝康复期，开始产生免疫力</a:t>
                      </a:r>
                      <a:endParaRPr lang="zh-CN" sz="1400" kern="100" dirty="0">
                        <a:effectLst/>
                        <a:latin typeface="宋体"/>
                        <a:cs typeface="Courier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53384" y="1190167"/>
            <a:ext cx="56166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048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隶书" pitchFamily="49" charset="-122"/>
                <a:ea typeface="隶书" pitchFamily="49" charset="-122"/>
                <a:cs typeface="Times New Roman" pitchFamily="18" charset="0"/>
              </a:rPr>
              <a:t>HBV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隶书" pitchFamily="49" charset="-122"/>
                <a:ea typeface="隶书" pitchFamily="49" charset="-122"/>
                <a:cs typeface="Times New Roman" pitchFamily="18" charset="0"/>
              </a:rPr>
              <a:t>血清学标志物的临床意义</a:t>
            </a:r>
            <a:endParaRPr kumimoji="0" lang="zh-CN" altLang="en-US" sz="4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隶书" pitchFamily="49" charset="-122"/>
              <a:ea typeface="隶书" pitchFamily="49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1805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三、感染性疾病免疫学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zh-CN" altLang="zh-CN" dirty="0"/>
              <a:t>（三）丙型肝炎病毒</a:t>
            </a:r>
            <a:r>
              <a:rPr lang="zh-CN" altLang="zh-CN" dirty="0" smtClean="0"/>
              <a:t>（</a:t>
            </a:r>
            <a:r>
              <a:rPr lang="en-US" altLang="zh-CN" dirty="0" smtClean="0"/>
              <a:t>HCV</a:t>
            </a:r>
            <a:r>
              <a:rPr lang="zh-CN" altLang="zh-CN" dirty="0"/>
              <a:t>）标志物检查</a:t>
            </a:r>
          </a:p>
          <a:p>
            <a:pPr lvl="1">
              <a:spcBef>
                <a:spcPts val="600"/>
              </a:spcBef>
            </a:pPr>
            <a:r>
              <a:rPr lang="zh-CN" altLang="zh-CN" dirty="0"/>
              <a:t>参考范围</a:t>
            </a:r>
          </a:p>
          <a:p>
            <a:pPr lvl="2">
              <a:spcBef>
                <a:spcPts val="600"/>
              </a:spcBef>
            </a:pPr>
            <a:r>
              <a:rPr lang="zh-CN" altLang="zh-CN" dirty="0"/>
              <a:t>均为阴性</a:t>
            </a:r>
          </a:p>
          <a:p>
            <a:pPr lvl="1">
              <a:spcBef>
                <a:spcPts val="600"/>
              </a:spcBef>
            </a:pPr>
            <a:r>
              <a:rPr lang="zh-CN" altLang="zh-CN" dirty="0"/>
              <a:t>临床意义</a:t>
            </a:r>
          </a:p>
          <a:p>
            <a:pPr marL="914400" lvl="2" indent="0">
              <a:spcBef>
                <a:spcPts val="600"/>
              </a:spcBef>
              <a:buNone/>
            </a:pPr>
            <a:r>
              <a:rPr lang="en-US" altLang="zh-CN" dirty="0"/>
              <a:t>1</a:t>
            </a:r>
            <a:r>
              <a:rPr lang="zh-CN" altLang="zh-CN" dirty="0"/>
              <a:t>．抗</a:t>
            </a:r>
            <a:r>
              <a:rPr lang="en-US" altLang="zh-CN" dirty="0"/>
              <a:t>-</a:t>
            </a:r>
            <a:r>
              <a:rPr lang="en-US" altLang="zh-CN" dirty="0" smtClean="0"/>
              <a:t>HCV</a:t>
            </a:r>
          </a:p>
          <a:p>
            <a:pPr lvl="3">
              <a:spcBef>
                <a:spcPts val="600"/>
              </a:spcBef>
            </a:pPr>
            <a:r>
              <a:rPr lang="zh-CN" altLang="zh-CN" dirty="0" smtClean="0"/>
              <a:t>非</a:t>
            </a:r>
            <a:r>
              <a:rPr lang="zh-CN" altLang="zh-CN" dirty="0"/>
              <a:t>保护性抗体</a:t>
            </a:r>
            <a:r>
              <a:rPr lang="zh-CN" altLang="zh-CN" dirty="0" smtClean="0"/>
              <a:t>，是</a:t>
            </a:r>
            <a:r>
              <a:rPr lang="zh-CN" altLang="zh-CN" dirty="0"/>
              <a:t>诊断</a:t>
            </a:r>
            <a:r>
              <a:rPr lang="en-US" altLang="zh-CN" dirty="0"/>
              <a:t>HCV</a:t>
            </a:r>
            <a:r>
              <a:rPr lang="zh-CN" altLang="zh-CN" dirty="0"/>
              <a:t>感染的重要</a:t>
            </a:r>
            <a:r>
              <a:rPr lang="zh-CN" altLang="zh-CN" dirty="0" smtClean="0"/>
              <a:t>依据</a:t>
            </a:r>
            <a:endParaRPr lang="zh-CN" altLang="zh-CN" dirty="0"/>
          </a:p>
          <a:p>
            <a:pPr marL="914400" lvl="2" indent="0">
              <a:spcBef>
                <a:spcPts val="600"/>
              </a:spcBef>
              <a:buNone/>
            </a:pPr>
            <a:r>
              <a:rPr lang="en-US" altLang="zh-CN" dirty="0"/>
              <a:t>2</a:t>
            </a:r>
            <a:r>
              <a:rPr lang="zh-CN" altLang="zh-CN" dirty="0"/>
              <a:t>．抗</a:t>
            </a:r>
            <a:r>
              <a:rPr lang="en-US" altLang="zh-CN" dirty="0"/>
              <a:t>HCV-</a:t>
            </a:r>
            <a:r>
              <a:rPr lang="en-US" altLang="zh-CN" dirty="0" err="1"/>
              <a:t>IgM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>
              <a:spcBef>
                <a:spcPts val="600"/>
              </a:spcBef>
            </a:pPr>
            <a:r>
              <a:rPr lang="zh-CN" altLang="zh-CN" dirty="0" smtClean="0"/>
              <a:t>是</a:t>
            </a:r>
            <a:r>
              <a:rPr lang="zh-CN" altLang="zh-CN" dirty="0"/>
              <a:t>诊断丙型肝炎的早期指标，也是判断有无传染性的主要</a:t>
            </a:r>
            <a:r>
              <a:rPr lang="zh-CN" altLang="zh-CN" dirty="0" smtClean="0"/>
              <a:t>依据</a:t>
            </a:r>
            <a:endParaRPr lang="zh-CN" altLang="zh-CN" dirty="0"/>
          </a:p>
          <a:p>
            <a:pPr lvl="1">
              <a:spcBef>
                <a:spcPts val="600"/>
              </a:spcBef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21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三、感染性疾病免疫学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2" indent="0">
              <a:spcBef>
                <a:spcPts val="600"/>
              </a:spcBef>
              <a:buNone/>
            </a:pPr>
            <a:r>
              <a:rPr lang="en-US" altLang="zh-CN" dirty="0"/>
              <a:t>3</a:t>
            </a:r>
            <a:r>
              <a:rPr lang="zh-CN" altLang="zh-CN" dirty="0"/>
              <a:t>．抗</a:t>
            </a:r>
            <a:r>
              <a:rPr lang="en-US" altLang="zh-CN" dirty="0"/>
              <a:t>HCV-</a:t>
            </a:r>
            <a:r>
              <a:rPr lang="en-US" altLang="zh-CN" dirty="0" err="1"/>
              <a:t>IgG</a:t>
            </a:r>
            <a:r>
              <a:rPr lang="en-US" altLang="zh-CN" dirty="0"/>
              <a:t>  </a:t>
            </a:r>
          </a:p>
          <a:p>
            <a:pPr lvl="3">
              <a:spcBef>
                <a:spcPts val="600"/>
              </a:spcBef>
            </a:pPr>
            <a:r>
              <a:rPr lang="zh-CN" altLang="zh-CN" dirty="0" smtClean="0"/>
              <a:t>是</a:t>
            </a:r>
            <a:r>
              <a:rPr lang="zh-CN" altLang="zh-CN" dirty="0"/>
              <a:t>大多数血库和临床实验室的主要</a:t>
            </a:r>
            <a:r>
              <a:rPr lang="zh-CN" altLang="zh-CN" dirty="0" smtClean="0"/>
              <a:t>筛选试验</a:t>
            </a:r>
            <a:endParaRPr lang="zh-CN" altLang="zh-CN" dirty="0"/>
          </a:p>
          <a:p>
            <a:pPr marL="914400" lvl="2" indent="0">
              <a:spcBef>
                <a:spcPts val="600"/>
              </a:spcBef>
              <a:buNone/>
            </a:pPr>
            <a:r>
              <a:rPr lang="en-US" altLang="zh-CN" dirty="0"/>
              <a:t>4</a:t>
            </a:r>
            <a:r>
              <a:rPr lang="zh-CN" altLang="zh-CN" dirty="0"/>
              <a:t>．</a:t>
            </a:r>
            <a:r>
              <a:rPr lang="en-US" altLang="zh-CN" dirty="0"/>
              <a:t>HCV-RNA  </a:t>
            </a:r>
            <a:endParaRPr lang="en-US" altLang="zh-CN" dirty="0" smtClean="0"/>
          </a:p>
          <a:p>
            <a:pPr lvl="3">
              <a:spcBef>
                <a:spcPts val="600"/>
              </a:spcBef>
            </a:pPr>
            <a:r>
              <a:rPr lang="zh-CN" altLang="zh-CN" dirty="0" smtClean="0"/>
              <a:t>有助于</a:t>
            </a:r>
            <a:r>
              <a:rPr lang="en-US" altLang="zh-CN" dirty="0"/>
              <a:t>HCV</a:t>
            </a:r>
            <a:r>
              <a:rPr lang="zh-CN" altLang="zh-CN" dirty="0"/>
              <a:t>感染的早期诊断，提示</a:t>
            </a:r>
            <a:r>
              <a:rPr lang="en-US" altLang="zh-CN" dirty="0"/>
              <a:t>HCV</a:t>
            </a:r>
            <a:r>
              <a:rPr lang="zh-CN" altLang="zh-CN" dirty="0"/>
              <a:t>复制活跃，传染性</a:t>
            </a:r>
            <a:r>
              <a:rPr lang="zh-CN" altLang="zh-CN" dirty="0" smtClean="0"/>
              <a:t>强</a:t>
            </a:r>
            <a:endParaRPr lang="en-US" altLang="zh-CN" dirty="0" smtClean="0"/>
          </a:p>
          <a:p>
            <a:pPr lvl="3">
              <a:spcBef>
                <a:spcPts val="600"/>
              </a:spcBef>
            </a:pPr>
            <a:r>
              <a:rPr lang="zh-CN" altLang="zh-CN" dirty="0" smtClean="0"/>
              <a:t>转</a:t>
            </a:r>
            <a:r>
              <a:rPr lang="zh-CN" altLang="zh-CN" dirty="0"/>
              <a:t>阴提示</a:t>
            </a:r>
            <a:r>
              <a:rPr lang="en-US" altLang="zh-CN" dirty="0"/>
              <a:t>HCV</a:t>
            </a:r>
            <a:r>
              <a:rPr lang="zh-CN" altLang="zh-CN" dirty="0"/>
              <a:t>复制受抑，预后</a:t>
            </a:r>
            <a:r>
              <a:rPr lang="zh-CN" altLang="zh-CN" dirty="0" smtClean="0"/>
              <a:t>较好</a:t>
            </a:r>
            <a:endParaRPr lang="zh-CN" altLang="zh-CN" dirty="0"/>
          </a:p>
          <a:p>
            <a:pPr lvl="1">
              <a:spcBef>
                <a:spcPts val="600"/>
              </a:spcBef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52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三、感染性疾病免疫学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（四）艾滋病血清学测定</a:t>
            </a:r>
          </a:p>
          <a:p>
            <a:pPr lvl="1"/>
            <a:r>
              <a:rPr lang="zh-CN" altLang="zh-CN" dirty="0"/>
              <a:t>参考范围</a:t>
            </a:r>
          </a:p>
          <a:p>
            <a:pPr lvl="2"/>
            <a:r>
              <a:rPr lang="zh-CN" altLang="zh-CN" dirty="0"/>
              <a:t>阴性</a:t>
            </a:r>
          </a:p>
          <a:p>
            <a:pPr lvl="1"/>
            <a:r>
              <a:rPr lang="zh-CN" altLang="zh-CN" dirty="0"/>
              <a:t>临床意义</a:t>
            </a:r>
          </a:p>
          <a:p>
            <a:pPr lvl="2"/>
            <a:r>
              <a:rPr lang="zh-CN" altLang="zh-CN" dirty="0"/>
              <a:t>主要用于</a:t>
            </a:r>
            <a:r>
              <a:rPr lang="en-US" altLang="zh-CN" dirty="0"/>
              <a:t>HIV</a:t>
            </a:r>
            <a:r>
              <a:rPr lang="zh-CN" altLang="zh-CN" dirty="0"/>
              <a:t>感染的</a:t>
            </a:r>
            <a:r>
              <a:rPr lang="zh-CN" altLang="zh-CN" dirty="0" smtClean="0"/>
              <a:t>诊断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初筛</a:t>
            </a:r>
            <a:r>
              <a:rPr lang="zh-CN" altLang="zh-CN" dirty="0"/>
              <a:t>试验第</a:t>
            </a:r>
            <a:r>
              <a:rPr lang="en-US" altLang="zh-CN" dirty="0"/>
              <a:t>1</a:t>
            </a:r>
            <a:r>
              <a:rPr lang="zh-CN" altLang="zh-CN" dirty="0"/>
              <a:t>次阳性必须用不同试剂作第</a:t>
            </a:r>
            <a:r>
              <a:rPr lang="en-US" altLang="zh-CN" dirty="0"/>
              <a:t>2</a:t>
            </a:r>
            <a:r>
              <a:rPr lang="zh-CN" altLang="zh-CN" dirty="0"/>
              <a:t>次试验，以免出现假</a:t>
            </a:r>
            <a:r>
              <a:rPr lang="zh-CN" altLang="zh-CN" dirty="0" smtClean="0"/>
              <a:t>阳性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免疫印迹</a:t>
            </a:r>
            <a:r>
              <a:rPr lang="zh-CN" altLang="zh-CN" dirty="0"/>
              <a:t>试验阳性可确诊</a:t>
            </a:r>
            <a:r>
              <a:rPr lang="en-US" altLang="zh-CN" dirty="0"/>
              <a:t>HIV</a:t>
            </a:r>
            <a:r>
              <a:rPr lang="zh-CN" altLang="zh-CN" dirty="0"/>
              <a:t>感染。</a:t>
            </a:r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510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三、感染性疾病免疫学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（五）</a:t>
            </a:r>
            <a:r>
              <a:rPr lang="en-US" altLang="zh-CN" dirty="0"/>
              <a:t>TORCH</a:t>
            </a:r>
            <a:r>
              <a:rPr lang="zh-CN" altLang="zh-CN" dirty="0"/>
              <a:t>血清学检测</a:t>
            </a:r>
          </a:p>
          <a:p>
            <a:pPr lvl="1"/>
            <a:r>
              <a:rPr lang="zh-CN" altLang="zh-CN" dirty="0"/>
              <a:t>参考范围</a:t>
            </a:r>
          </a:p>
          <a:p>
            <a:pPr lvl="2"/>
            <a:r>
              <a:rPr lang="zh-CN" altLang="zh-CN" dirty="0"/>
              <a:t>相应微生物抗体的</a:t>
            </a:r>
            <a:r>
              <a:rPr lang="en-US" altLang="zh-CN" dirty="0" err="1"/>
              <a:t>IgM</a:t>
            </a:r>
            <a:r>
              <a:rPr lang="zh-CN" altLang="zh-CN" dirty="0"/>
              <a:t>、</a:t>
            </a:r>
            <a:r>
              <a:rPr lang="en-US" altLang="zh-CN" dirty="0" err="1"/>
              <a:t>IgG</a:t>
            </a:r>
            <a:r>
              <a:rPr lang="zh-CN" altLang="zh-CN" dirty="0"/>
              <a:t>均阴性</a:t>
            </a:r>
          </a:p>
          <a:p>
            <a:pPr lvl="1"/>
            <a:r>
              <a:rPr lang="zh-CN" altLang="zh-CN" dirty="0"/>
              <a:t>临床意义</a:t>
            </a:r>
          </a:p>
          <a:p>
            <a:pPr lvl="2"/>
            <a:r>
              <a:rPr lang="en-US" altLang="zh-CN" dirty="0" err="1" smtClean="0"/>
              <a:t>IgM</a:t>
            </a:r>
            <a:r>
              <a:rPr lang="zh-CN" altLang="zh-CN" dirty="0"/>
              <a:t>抗体</a:t>
            </a:r>
            <a:r>
              <a:rPr lang="zh-CN" altLang="zh-CN" dirty="0" smtClean="0"/>
              <a:t>阳性</a:t>
            </a:r>
            <a:r>
              <a:rPr lang="zh-CN" altLang="en-US" dirty="0" smtClean="0"/>
              <a:t>：</a:t>
            </a:r>
            <a:r>
              <a:rPr lang="zh-CN" altLang="zh-CN" dirty="0" smtClean="0"/>
              <a:t>提示</a:t>
            </a:r>
            <a:r>
              <a:rPr lang="zh-CN" altLang="zh-CN" dirty="0"/>
              <a:t>有近期感染，应进行产科咨询以决定是否继续</a:t>
            </a:r>
            <a:r>
              <a:rPr lang="zh-CN" altLang="zh-CN" dirty="0" smtClean="0"/>
              <a:t>妊娠</a:t>
            </a:r>
            <a:endParaRPr lang="en-US" altLang="zh-CN" dirty="0" smtClean="0"/>
          </a:p>
          <a:p>
            <a:pPr lvl="2"/>
            <a:r>
              <a:rPr lang="en-US" altLang="zh-CN" dirty="0" err="1" smtClean="0"/>
              <a:t>IgG</a:t>
            </a:r>
            <a:r>
              <a:rPr lang="zh-CN" altLang="zh-CN" dirty="0"/>
              <a:t>抗体</a:t>
            </a:r>
            <a:r>
              <a:rPr lang="zh-CN" altLang="zh-CN" dirty="0" smtClean="0"/>
              <a:t>阳性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多</a:t>
            </a:r>
            <a:r>
              <a:rPr lang="zh-CN" altLang="zh-CN" dirty="0"/>
              <a:t>为既往感染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876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三、感染性疾病免疫学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（六）血清抗链球菌溶血素“</a:t>
            </a:r>
            <a:r>
              <a:rPr lang="en-US" altLang="zh-CN" dirty="0"/>
              <a:t>O</a:t>
            </a:r>
            <a:r>
              <a:rPr lang="zh-CN" altLang="zh-CN" dirty="0"/>
              <a:t>”测定</a:t>
            </a:r>
          </a:p>
          <a:p>
            <a:pPr lvl="1"/>
            <a:r>
              <a:rPr lang="zh-CN" altLang="zh-CN" dirty="0"/>
              <a:t>参考范围</a:t>
            </a:r>
          </a:p>
          <a:p>
            <a:pPr lvl="2"/>
            <a:r>
              <a:rPr lang="zh-CN" altLang="zh-CN" dirty="0"/>
              <a:t>胶乳法：＜</a:t>
            </a:r>
            <a:r>
              <a:rPr lang="en-US" altLang="zh-CN" dirty="0"/>
              <a:t>400U</a:t>
            </a:r>
            <a:r>
              <a:rPr lang="zh-CN" altLang="zh-CN" dirty="0"/>
              <a:t>；免疫比浊法：</a:t>
            </a:r>
            <a:r>
              <a:rPr lang="en-US" altLang="zh-CN" dirty="0"/>
              <a:t>0</a:t>
            </a:r>
            <a:r>
              <a:rPr lang="zh-CN" altLang="zh-CN" dirty="0"/>
              <a:t>～</a:t>
            </a:r>
            <a:r>
              <a:rPr lang="en-US" altLang="zh-CN" dirty="0"/>
              <a:t>200IU/L</a:t>
            </a:r>
            <a:endParaRPr lang="zh-CN" altLang="zh-CN" dirty="0"/>
          </a:p>
          <a:p>
            <a:pPr lvl="1"/>
            <a:r>
              <a:rPr lang="zh-CN" altLang="zh-CN" dirty="0"/>
              <a:t>临床意义</a:t>
            </a:r>
          </a:p>
          <a:p>
            <a:pPr marL="914400" lvl="2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</a:t>
            </a:r>
            <a:r>
              <a:rPr lang="en-US" altLang="zh-CN" dirty="0"/>
              <a:t>ASO</a:t>
            </a:r>
            <a:r>
              <a:rPr lang="zh-CN" altLang="zh-CN" dirty="0" smtClean="0"/>
              <a:t>增高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见于</a:t>
            </a:r>
            <a:r>
              <a:rPr lang="zh-CN" altLang="zh-CN" dirty="0"/>
              <a:t>上呼吸道感染、皮肤及软组织化脓性感染、</a:t>
            </a:r>
            <a:r>
              <a:rPr lang="en-US" altLang="zh-CN" dirty="0"/>
              <a:t>A</a:t>
            </a:r>
            <a:r>
              <a:rPr lang="zh-CN" altLang="zh-CN" dirty="0"/>
              <a:t>群溶血性链球菌感染所致的败血症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2</a:t>
            </a:r>
            <a:r>
              <a:rPr lang="zh-CN" altLang="zh-CN" dirty="0"/>
              <a:t>．</a:t>
            </a:r>
            <a:r>
              <a:rPr lang="en-US" altLang="zh-CN" dirty="0"/>
              <a:t>ASO</a:t>
            </a:r>
            <a:r>
              <a:rPr lang="zh-CN" altLang="zh-CN" dirty="0"/>
              <a:t>阴性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/>
            <a:r>
              <a:rPr lang="en-US" altLang="zh-CN" dirty="0"/>
              <a:t>A</a:t>
            </a:r>
            <a:r>
              <a:rPr lang="zh-CN" altLang="zh-CN" dirty="0"/>
              <a:t>群溶血性链球菌</a:t>
            </a:r>
            <a:r>
              <a:rPr lang="zh-CN" altLang="zh-CN" dirty="0" smtClean="0"/>
              <a:t>感染早期</a:t>
            </a:r>
            <a:r>
              <a:rPr lang="zh-CN" altLang="zh-CN" dirty="0"/>
              <a:t>用过大量抗生素或</a:t>
            </a:r>
            <a:r>
              <a:rPr lang="zh-CN" altLang="zh-CN" dirty="0" smtClean="0"/>
              <a:t>免疫抑制剂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一些细菌可</a:t>
            </a:r>
            <a:r>
              <a:rPr lang="zh-CN" altLang="zh-CN" dirty="0"/>
              <a:t>抑制</a:t>
            </a:r>
            <a:r>
              <a:rPr lang="en-US" altLang="zh-CN" dirty="0"/>
              <a:t>ASO</a:t>
            </a:r>
            <a:r>
              <a:rPr lang="zh-CN" altLang="zh-CN" dirty="0"/>
              <a:t>的活性，导致假</a:t>
            </a:r>
            <a:r>
              <a:rPr lang="zh-CN" altLang="zh-CN" dirty="0" smtClean="0"/>
              <a:t>阴性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409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三、感染性疾病免疫学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（七）血清</a:t>
            </a:r>
            <a:r>
              <a:rPr lang="en-US" altLang="zh-CN" dirty="0"/>
              <a:t>C-</a:t>
            </a:r>
            <a:r>
              <a:rPr lang="zh-CN" altLang="zh-CN" dirty="0"/>
              <a:t>反应蛋白测定</a:t>
            </a:r>
          </a:p>
          <a:p>
            <a:pPr lvl="1"/>
            <a:r>
              <a:rPr lang="zh-CN" altLang="zh-CN" dirty="0"/>
              <a:t>参考范围</a:t>
            </a:r>
          </a:p>
          <a:p>
            <a:pPr lvl="2"/>
            <a:r>
              <a:rPr lang="zh-CN" altLang="zh-CN" dirty="0"/>
              <a:t>速率散射比浊法：</a:t>
            </a:r>
            <a:r>
              <a:rPr lang="zh-CN" altLang="zh-CN" dirty="0" smtClean="0"/>
              <a:t>＜</a:t>
            </a:r>
            <a:r>
              <a:rPr lang="en-US" altLang="zh-CN" dirty="0" smtClean="0"/>
              <a:t>2.87mg/L</a:t>
            </a:r>
            <a:endParaRPr lang="zh-CN" altLang="zh-CN" dirty="0"/>
          </a:p>
          <a:p>
            <a:pPr lvl="1"/>
            <a:r>
              <a:rPr lang="zh-CN" altLang="zh-CN" dirty="0"/>
              <a:t>临床意义</a:t>
            </a:r>
          </a:p>
          <a:p>
            <a:pPr marL="914400" lvl="2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</a:t>
            </a:r>
            <a:r>
              <a:rPr lang="zh-CN" altLang="zh-CN" dirty="0" smtClean="0"/>
              <a:t>增高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见于</a:t>
            </a:r>
            <a:r>
              <a:rPr lang="zh-CN" altLang="zh-CN" dirty="0"/>
              <a:t>各种急性化脓性感染、菌血症、重症结核、急性</a:t>
            </a:r>
            <a:r>
              <a:rPr lang="zh-CN" altLang="zh-CN" dirty="0" smtClean="0"/>
              <a:t>风湿热</a:t>
            </a:r>
            <a:r>
              <a:rPr lang="zh-CN" altLang="zh-CN" dirty="0"/>
              <a:t>、类风湿性关节炎、系统性红斑狼疮、恶性肿瘤等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2</a:t>
            </a:r>
            <a:r>
              <a:rPr lang="zh-CN" altLang="zh-CN" dirty="0"/>
              <a:t>．用于风湿热的疗效观察</a:t>
            </a:r>
            <a:r>
              <a:rPr lang="en-US" altLang="zh-CN" dirty="0"/>
              <a:t>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3</a:t>
            </a:r>
            <a:r>
              <a:rPr lang="zh-CN" altLang="zh-CN" dirty="0" smtClean="0"/>
              <a:t>．是</a:t>
            </a:r>
            <a:r>
              <a:rPr lang="zh-CN" altLang="zh-CN" dirty="0"/>
              <a:t>判断组织损伤较敏感的指标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4</a:t>
            </a:r>
            <a:r>
              <a:rPr lang="zh-CN" altLang="zh-CN" dirty="0"/>
              <a:t>．作为肾移植疗效观察的</a:t>
            </a:r>
            <a:r>
              <a:rPr lang="zh-CN" altLang="zh-CN" dirty="0" smtClean="0"/>
              <a:t>指标</a:t>
            </a:r>
            <a:endParaRPr lang="zh-CN" altLang="zh-CN" dirty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3212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四、自身免疫性疾病实验室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常用的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抗核抗体（</a:t>
            </a:r>
            <a:r>
              <a:rPr lang="en-US" altLang="zh-CN" dirty="0" smtClean="0"/>
              <a:t>ANA</a:t>
            </a:r>
            <a:r>
              <a:rPr lang="zh-CN" altLang="zh-CN" dirty="0"/>
              <a:t>）</a:t>
            </a:r>
            <a:r>
              <a:rPr lang="zh-CN" altLang="zh-CN" dirty="0" smtClean="0"/>
              <a:t>测定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抗</a:t>
            </a:r>
            <a:r>
              <a:rPr lang="zh-CN" altLang="zh-CN" dirty="0"/>
              <a:t>脱氧核糖核酸抗体（</a:t>
            </a:r>
            <a:r>
              <a:rPr lang="en-US" altLang="zh-CN" dirty="0"/>
              <a:t>anti-DNA</a:t>
            </a:r>
            <a:r>
              <a:rPr lang="zh-CN" altLang="zh-CN" dirty="0"/>
              <a:t>）</a:t>
            </a:r>
            <a:r>
              <a:rPr lang="zh-CN" altLang="zh-CN" dirty="0" smtClean="0"/>
              <a:t>测定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类风湿因子（</a:t>
            </a:r>
            <a:r>
              <a:rPr lang="en-US" altLang="zh-CN" dirty="0" smtClean="0"/>
              <a:t>RF</a:t>
            </a:r>
            <a:r>
              <a:rPr lang="zh-CN" altLang="zh-CN" dirty="0"/>
              <a:t>）</a:t>
            </a:r>
            <a:r>
              <a:rPr lang="zh-CN" altLang="zh-CN" dirty="0" smtClean="0"/>
              <a:t>测定</a:t>
            </a:r>
            <a:endParaRPr lang="en-US" altLang="zh-CN" dirty="0" smtClean="0"/>
          </a:p>
          <a:p>
            <a:r>
              <a:rPr lang="zh-CN" altLang="zh-CN" sz="3200" dirty="0"/>
              <a:t>参考</a:t>
            </a:r>
            <a:r>
              <a:rPr lang="zh-CN" altLang="zh-CN" sz="3200" dirty="0" smtClean="0"/>
              <a:t>范围</a:t>
            </a:r>
            <a:endParaRPr lang="zh-CN" altLang="zh-CN" sz="2400" dirty="0"/>
          </a:p>
          <a:p>
            <a:pPr lvl="1"/>
            <a:r>
              <a:rPr lang="zh-CN" altLang="zh-CN" dirty="0"/>
              <a:t>抗核抗体：＜</a:t>
            </a:r>
            <a:r>
              <a:rPr lang="en-US" altLang="zh-CN" dirty="0"/>
              <a:t>1</a:t>
            </a:r>
            <a:r>
              <a:rPr lang="zh-CN" altLang="zh-CN" dirty="0"/>
              <a:t>：</a:t>
            </a:r>
            <a:r>
              <a:rPr lang="en-US" altLang="zh-CN" dirty="0"/>
              <a:t>40</a:t>
            </a:r>
            <a:endParaRPr lang="zh-CN" altLang="zh-CN" sz="2200" dirty="0"/>
          </a:p>
          <a:p>
            <a:pPr lvl="1"/>
            <a:r>
              <a:rPr lang="zh-CN" altLang="zh-CN" dirty="0"/>
              <a:t>抗脱氧核糖核酸抗体：阴性</a:t>
            </a:r>
            <a:endParaRPr lang="zh-CN" altLang="zh-CN" sz="2200" dirty="0"/>
          </a:p>
          <a:p>
            <a:pPr lvl="1"/>
            <a:r>
              <a:rPr lang="zh-CN" altLang="zh-CN" dirty="0"/>
              <a:t>类风湿因子：免疫比浊法</a:t>
            </a:r>
            <a:r>
              <a:rPr lang="en-US" altLang="zh-CN" dirty="0"/>
              <a:t>  2</a:t>
            </a:r>
            <a:r>
              <a:rPr lang="zh-CN" altLang="zh-CN" dirty="0"/>
              <a:t>～</a:t>
            </a:r>
            <a:r>
              <a:rPr lang="en-US" altLang="zh-CN" dirty="0"/>
              <a:t>20IU/L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85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四、自身免疫性疾病实验室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临床意义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 smtClean="0"/>
              <a:t>．</a:t>
            </a:r>
            <a:r>
              <a:rPr lang="en-US" altLang="zh-CN" dirty="0" smtClean="0"/>
              <a:t>ANA</a:t>
            </a:r>
            <a:r>
              <a:rPr lang="zh-CN" altLang="zh-CN" dirty="0" smtClean="0"/>
              <a:t>是自身免疫性疾病的筛选试验</a:t>
            </a:r>
          </a:p>
          <a:p>
            <a:pPr marL="457200" lvl="1" indent="0">
              <a:buNone/>
            </a:pPr>
            <a:r>
              <a:rPr lang="en-US" altLang="zh-CN" dirty="0" smtClean="0"/>
              <a:t>2</a:t>
            </a:r>
            <a:r>
              <a:rPr lang="zh-CN" altLang="zh-CN" dirty="0" smtClean="0"/>
              <a:t>．抗</a:t>
            </a:r>
            <a:r>
              <a:rPr lang="en-US" altLang="zh-CN" dirty="0"/>
              <a:t>ds-DNA</a:t>
            </a:r>
            <a:r>
              <a:rPr lang="zh-CN" altLang="zh-CN" dirty="0" smtClean="0"/>
              <a:t>抗体</a:t>
            </a:r>
            <a:endParaRPr lang="en-US" altLang="zh-CN" dirty="0" smtClean="0"/>
          </a:p>
          <a:p>
            <a:pPr marL="1162050" lvl="2" indent="-304800"/>
            <a:r>
              <a:rPr lang="zh-CN" altLang="zh-CN" dirty="0" smtClean="0"/>
              <a:t>是</a:t>
            </a:r>
            <a:r>
              <a:rPr lang="zh-CN" altLang="zh-CN" dirty="0"/>
              <a:t>一个对系统性红斑狼疮高度特异的指标，</a:t>
            </a:r>
            <a:r>
              <a:rPr lang="en-US" altLang="zh-CN" dirty="0"/>
              <a:t>70%</a:t>
            </a:r>
            <a:r>
              <a:rPr lang="zh-CN" altLang="zh-CN" dirty="0"/>
              <a:t>～</a:t>
            </a:r>
            <a:r>
              <a:rPr lang="en-US" altLang="zh-CN" dirty="0"/>
              <a:t>90%</a:t>
            </a:r>
            <a:r>
              <a:rPr lang="zh-CN" altLang="zh-CN" dirty="0"/>
              <a:t>的系统性红斑狼疮活动期患者可呈阳性</a:t>
            </a:r>
          </a:p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．类风湿因子</a:t>
            </a:r>
            <a:r>
              <a:rPr lang="zh-CN" altLang="zh-CN" dirty="0" smtClean="0"/>
              <a:t>测定</a:t>
            </a:r>
            <a:endParaRPr lang="en-US" altLang="zh-CN" dirty="0" smtClean="0"/>
          </a:p>
          <a:p>
            <a:pPr marL="1314450" lvl="2" indent="-457200"/>
            <a:r>
              <a:rPr lang="en-US" altLang="zh-CN" dirty="0" err="1" smtClean="0"/>
              <a:t>IgG</a:t>
            </a:r>
            <a:r>
              <a:rPr lang="zh-CN" altLang="zh-CN" dirty="0"/>
              <a:t>类</a:t>
            </a:r>
            <a:r>
              <a:rPr lang="zh-CN" altLang="zh-CN" dirty="0" smtClean="0"/>
              <a:t>类风湿因子</a:t>
            </a:r>
            <a:r>
              <a:rPr lang="zh-CN" altLang="en-US" dirty="0" smtClean="0"/>
              <a:t>，</a:t>
            </a:r>
            <a:r>
              <a:rPr lang="zh-CN" altLang="zh-CN" dirty="0" smtClean="0"/>
              <a:t>与</a:t>
            </a:r>
            <a:r>
              <a:rPr lang="zh-CN" altLang="zh-CN" dirty="0"/>
              <a:t>类风湿关节炎患者的滑膜炎和关节外症状</a:t>
            </a:r>
            <a:r>
              <a:rPr lang="zh-CN" altLang="zh-CN" dirty="0" smtClean="0"/>
              <a:t>密切相关</a:t>
            </a:r>
            <a:endParaRPr lang="en-US" altLang="zh-CN" dirty="0" smtClean="0"/>
          </a:p>
          <a:p>
            <a:pPr marL="1314450" lvl="2" indent="-457200"/>
            <a:r>
              <a:rPr lang="en-US" altLang="zh-CN" dirty="0" smtClean="0"/>
              <a:t>IgA</a:t>
            </a:r>
            <a:r>
              <a:rPr lang="zh-CN" altLang="zh-CN" dirty="0"/>
              <a:t>类</a:t>
            </a:r>
            <a:r>
              <a:rPr lang="zh-CN" altLang="zh-CN" dirty="0" smtClean="0"/>
              <a:t>类风湿因子</a:t>
            </a:r>
            <a:r>
              <a:rPr lang="zh-CN" altLang="en-US" dirty="0" smtClean="0"/>
              <a:t>，</a:t>
            </a:r>
            <a:r>
              <a:rPr lang="zh-CN" altLang="zh-CN" dirty="0" smtClean="0"/>
              <a:t>见于</a:t>
            </a:r>
            <a:r>
              <a:rPr lang="zh-CN" altLang="zh-CN" dirty="0"/>
              <a:t>类风湿性关节炎、系统性硬化病和系统性红斑狼疮，是类风湿关节炎活动性的一个指标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187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一、免疫球蛋白</a:t>
            </a:r>
            <a:r>
              <a:rPr lang="zh-CN" altLang="zh-CN" dirty="0" smtClean="0"/>
              <a:t>测定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标本采集</a:t>
            </a:r>
            <a:endParaRPr lang="en-US" altLang="zh-CN" dirty="0" smtClean="0"/>
          </a:p>
          <a:p>
            <a:pPr lvl="1"/>
            <a:r>
              <a:rPr lang="zh-CN" altLang="zh-CN" dirty="0"/>
              <a:t>血清</a:t>
            </a:r>
            <a:r>
              <a:rPr lang="zh-CN" altLang="zh-CN" dirty="0" smtClean="0"/>
              <a:t>标本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使用</a:t>
            </a:r>
            <a:r>
              <a:rPr lang="zh-CN" altLang="zh-CN" dirty="0"/>
              <a:t>黄色或红色管帽真空采血管静脉</a:t>
            </a:r>
            <a:r>
              <a:rPr lang="zh-CN" altLang="zh-CN" dirty="0" smtClean="0"/>
              <a:t>采血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如</a:t>
            </a:r>
            <a:r>
              <a:rPr lang="zh-CN" altLang="zh-CN" dirty="0"/>
              <a:t>不能及时检查，将标本置于</a:t>
            </a:r>
            <a:r>
              <a:rPr lang="en-US" altLang="zh-CN" dirty="0"/>
              <a:t>4℃</a:t>
            </a:r>
            <a:r>
              <a:rPr lang="zh-CN" altLang="zh-CN" dirty="0"/>
              <a:t>冰箱保存，但保存时间不应</a:t>
            </a:r>
            <a:r>
              <a:rPr lang="zh-CN" altLang="zh-CN" dirty="0" smtClean="0"/>
              <a:t>超过</a:t>
            </a:r>
            <a:r>
              <a:rPr lang="en-US" altLang="zh-CN" dirty="0" smtClean="0"/>
              <a:t>1</a:t>
            </a:r>
            <a:r>
              <a:rPr lang="zh-CN" altLang="zh-CN" dirty="0" smtClean="0"/>
              <a:t>周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3925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五、肿瘤标志物检测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常用检查项目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血清甲胎蛋白</a:t>
            </a:r>
            <a:r>
              <a:rPr lang="zh-CN" altLang="zh-CN" dirty="0"/>
              <a:t>（</a:t>
            </a:r>
            <a:r>
              <a:rPr lang="en-US" altLang="zh-CN" dirty="0"/>
              <a:t>AFP</a:t>
            </a:r>
            <a:r>
              <a:rPr lang="zh-CN" altLang="zh-CN" dirty="0" smtClean="0"/>
              <a:t>）测定</a:t>
            </a:r>
            <a:endParaRPr lang="zh-CN" altLang="zh-CN" dirty="0"/>
          </a:p>
          <a:p>
            <a:pPr lvl="1"/>
            <a:r>
              <a:rPr lang="zh-CN" altLang="zh-CN" dirty="0" smtClean="0"/>
              <a:t>血清癌胚抗原</a:t>
            </a:r>
            <a:r>
              <a:rPr lang="zh-CN" altLang="zh-CN" dirty="0"/>
              <a:t>（</a:t>
            </a:r>
            <a:r>
              <a:rPr lang="en-US" altLang="zh-CN" dirty="0"/>
              <a:t>CEA</a:t>
            </a:r>
            <a:r>
              <a:rPr lang="zh-CN" altLang="en-US" dirty="0" smtClean="0"/>
              <a:t>）</a:t>
            </a:r>
            <a:r>
              <a:rPr lang="zh-CN" altLang="zh-CN" dirty="0" smtClean="0"/>
              <a:t>测定</a:t>
            </a:r>
            <a:endParaRPr lang="zh-CN" altLang="zh-CN" dirty="0"/>
          </a:p>
          <a:p>
            <a:pPr lvl="1"/>
            <a:r>
              <a:rPr lang="zh-CN" altLang="zh-CN" dirty="0" smtClean="0"/>
              <a:t>血清</a:t>
            </a:r>
            <a:r>
              <a:rPr lang="zh-CN" altLang="zh-CN" dirty="0"/>
              <a:t>糖类抗原</a:t>
            </a:r>
            <a:r>
              <a:rPr lang="en-US" altLang="zh-CN" dirty="0"/>
              <a:t>125 </a:t>
            </a:r>
            <a:r>
              <a:rPr lang="zh-CN" altLang="zh-CN" dirty="0"/>
              <a:t>（</a:t>
            </a:r>
            <a:r>
              <a:rPr lang="en-US" altLang="zh-CN" dirty="0"/>
              <a:t>CA125</a:t>
            </a:r>
            <a:r>
              <a:rPr lang="zh-CN" altLang="zh-CN" dirty="0" smtClean="0"/>
              <a:t>）测定</a:t>
            </a:r>
            <a:endParaRPr lang="zh-CN" altLang="zh-CN" dirty="0"/>
          </a:p>
          <a:p>
            <a:pPr lvl="1"/>
            <a:r>
              <a:rPr lang="zh-CN" altLang="zh-CN" dirty="0" smtClean="0"/>
              <a:t>血清</a:t>
            </a:r>
            <a:r>
              <a:rPr lang="zh-CN" altLang="zh-CN" dirty="0"/>
              <a:t>糖类抗原</a:t>
            </a:r>
            <a:r>
              <a:rPr lang="en-US" altLang="zh-CN" dirty="0" smtClean="0"/>
              <a:t>15-3</a:t>
            </a:r>
            <a:r>
              <a:rPr lang="zh-CN" altLang="zh-CN" dirty="0"/>
              <a:t>（</a:t>
            </a:r>
            <a:r>
              <a:rPr lang="en-US" altLang="zh-CN" dirty="0"/>
              <a:t>CA15-3</a:t>
            </a:r>
            <a:r>
              <a:rPr lang="zh-CN" altLang="zh-CN" dirty="0" smtClean="0"/>
              <a:t>）测定</a:t>
            </a:r>
            <a:endParaRPr lang="zh-CN" altLang="zh-CN" dirty="0"/>
          </a:p>
          <a:p>
            <a:pPr lvl="1"/>
            <a:r>
              <a:rPr lang="zh-CN" altLang="zh-CN" dirty="0" smtClean="0"/>
              <a:t>血清</a:t>
            </a:r>
            <a:r>
              <a:rPr lang="zh-CN" altLang="zh-CN" dirty="0"/>
              <a:t>糖类抗原</a:t>
            </a:r>
            <a:r>
              <a:rPr lang="en-US" altLang="zh-CN" dirty="0" smtClean="0"/>
              <a:t>19-9</a:t>
            </a:r>
            <a:r>
              <a:rPr lang="zh-CN" altLang="zh-CN" dirty="0"/>
              <a:t>（</a:t>
            </a:r>
            <a:r>
              <a:rPr lang="en-US" altLang="zh-CN" dirty="0"/>
              <a:t>CA19-9</a:t>
            </a:r>
            <a:r>
              <a:rPr lang="zh-CN" altLang="zh-CN" dirty="0" smtClean="0"/>
              <a:t>）测定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378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五、肿瘤标志物检测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临床意义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AFP</a:t>
            </a:r>
          </a:p>
          <a:p>
            <a:pPr lvl="2"/>
            <a:r>
              <a:rPr lang="zh-CN" altLang="zh-CN" dirty="0" smtClean="0"/>
              <a:t>生理</a:t>
            </a:r>
            <a:r>
              <a:rPr lang="zh-CN" altLang="zh-CN" dirty="0"/>
              <a:t>性增高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病理</a:t>
            </a:r>
            <a:r>
              <a:rPr lang="zh-CN" altLang="zh-CN" dirty="0"/>
              <a:t>性增高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原发性</a:t>
            </a:r>
            <a:r>
              <a:rPr lang="zh-CN" altLang="zh-CN" dirty="0"/>
              <a:t>肝细胞</a:t>
            </a:r>
            <a:r>
              <a:rPr lang="zh-CN" altLang="zh-CN" dirty="0" smtClean="0"/>
              <a:t>癌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肝外恶性肿瘤：如睾丸癌、卵巢癌、畸胎瘤、胃癌、胰腺癌等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慢性肝病：活动性肝炎、肝硬化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421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五、肿瘤标志物检测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zh-CN" dirty="0" smtClean="0"/>
              <a:t>CEA</a:t>
            </a:r>
          </a:p>
          <a:p>
            <a:pPr lvl="2"/>
            <a:r>
              <a:rPr lang="zh-CN" altLang="zh-CN" dirty="0"/>
              <a:t>主要用于辅助恶性肿瘤的诊断、判断疗效和预后、监测肿瘤复发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升高</a:t>
            </a:r>
            <a:r>
              <a:rPr lang="zh-CN" altLang="zh-CN" dirty="0"/>
              <a:t>主要</a:t>
            </a:r>
            <a:r>
              <a:rPr lang="zh-CN" altLang="zh-CN" dirty="0" smtClean="0"/>
              <a:t>见于胰腺</a:t>
            </a:r>
            <a:r>
              <a:rPr lang="zh-CN" altLang="zh-CN" dirty="0"/>
              <a:t>癌、结肠癌、直肠癌、胃癌、肺癌、乳腺癌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CA125</a:t>
            </a:r>
          </a:p>
          <a:p>
            <a:pPr lvl="2"/>
            <a:r>
              <a:rPr lang="zh-CN" altLang="zh-CN" dirty="0"/>
              <a:t>是上皮性卵巢癌和子宫内膜癌的首选标志</a:t>
            </a:r>
            <a:r>
              <a:rPr lang="zh-CN" altLang="zh-CN" dirty="0" smtClean="0"/>
              <a:t>物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用于</a:t>
            </a:r>
            <a:r>
              <a:rPr lang="zh-CN" altLang="zh-CN" dirty="0"/>
              <a:t>卵巢癌的早期诊断、疗效观察、预后判断、复发及转移的</a:t>
            </a:r>
            <a:r>
              <a:rPr lang="zh-CN" altLang="zh-CN" dirty="0" smtClean="0"/>
              <a:t>监测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374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五、肿瘤标志物检测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zh-CN" dirty="0" smtClean="0"/>
              <a:t>CA15-3</a:t>
            </a:r>
          </a:p>
          <a:p>
            <a:pPr lvl="2"/>
            <a:r>
              <a:rPr lang="zh-CN" altLang="zh-CN" dirty="0"/>
              <a:t>是乳腺癌最重要的标志</a:t>
            </a:r>
            <a:r>
              <a:rPr lang="zh-CN" altLang="zh-CN" dirty="0" smtClean="0"/>
              <a:t>物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其</a:t>
            </a:r>
            <a:r>
              <a:rPr lang="zh-CN" altLang="zh-CN" dirty="0"/>
              <a:t>含量的变化与治疗效果相关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CA19-9</a:t>
            </a:r>
          </a:p>
          <a:p>
            <a:pPr lvl="2"/>
            <a:r>
              <a:rPr lang="zh-CN" altLang="zh-CN" dirty="0"/>
              <a:t>主要用于胰腺癌的鉴别诊断和病情监测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260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一、免疫球蛋白</a:t>
            </a:r>
            <a:r>
              <a:rPr lang="zh-CN" altLang="zh-CN" dirty="0" smtClean="0"/>
              <a:t>测定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参考范围</a:t>
            </a:r>
          </a:p>
          <a:p>
            <a:pPr lvl="1"/>
            <a:r>
              <a:rPr lang="en-US" altLang="zh-CN" dirty="0" err="1"/>
              <a:t>IgG</a:t>
            </a:r>
            <a:r>
              <a:rPr lang="zh-CN" altLang="zh-CN" dirty="0"/>
              <a:t>：</a:t>
            </a:r>
            <a:r>
              <a:rPr lang="en-US" altLang="zh-CN" dirty="0"/>
              <a:t>7.0</a:t>
            </a:r>
            <a:r>
              <a:rPr lang="zh-CN" altLang="zh-CN" dirty="0"/>
              <a:t>～</a:t>
            </a:r>
            <a:r>
              <a:rPr lang="en-US" altLang="zh-CN" dirty="0" smtClean="0"/>
              <a:t>16.6g/L</a:t>
            </a:r>
          </a:p>
          <a:p>
            <a:pPr lvl="1"/>
            <a:r>
              <a:rPr lang="en-US" altLang="zh-CN" dirty="0" smtClean="0"/>
              <a:t>IgA</a:t>
            </a:r>
            <a:r>
              <a:rPr lang="zh-CN" altLang="zh-CN" dirty="0"/>
              <a:t>：</a:t>
            </a:r>
            <a:r>
              <a:rPr lang="en-US" altLang="zh-CN" dirty="0"/>
              <a:t>0.7</a:t>
            </a:r>
            <a:r>
              <a:rPr lang="zh-CN" altLang="zh-CN" dirty="0"/>
              <a:t>～</a:t>
            </a:r>
            <a:r>
              <a:rPr lang="en-US" altLang="zh-CN" dirty="0" smtClean="0"/>
              <a:t>3.5g/L</a:t>
            </a:r>
          </a:p>
          <a:p>
            <a:pPr lvl="1"/>
            <a:r>
              <a:rPr lang="en-US" altLang="zh-CN" dirty="0" err="1" smtClean="0"/>
              <a:t>IgM</a:t>
            </a:r>
            <a:r>
              <a:rPr lang="zh-CN" altLang="zh-CN" dirty="0"/>
              <a:t>：</a:t>
            </a:r>
            <a:r>
              <a:rPr lang="en-US" altLang="zh-CN" dirty="0"/>
              <a:t>0.5</a:t>
            </a:r>
            <a:r>
              <a:rPr lang="zh-CN" altLang="zh-CN" dirty="0"/>
              <a:t>～</a:t>
            </a:r>
            <a:r>
              <a:rPr lang="en-US" altLang="zh-CN" dirty="0" smtClean="0"/>
              <a:t>2.6g/L</a:t>
            </a:r>
          </a:p>
          <a:p>
            <a:pPr lvl="1"/>
            <a:r>
              <a:rPr lang="en-US" altLang="zh-CN" dirty="0" err="1" smtClean="0"/>
              <a:t>IgD</a:t>
            </a:r>
            <a:r>
              <a:rPr lang="zh-CN" altLang="zh-CN" dirty="0"/>
              <a:t>：</a:t>
            </a:r>
            <a:r>
              <a:rPr lang="en-US" altLang="zh-CN" dirty="0"/>
              <a:t>0.001</a:t>
            </a:r>
            <a:r>
              <a:rPr lang="zh-CN" altLang="zh-CN" dirty="0"/>
              <a:t>～</a:t>
            </a:r>
            <a:r>
              <a:rPr lang="en-US" altLang="zh-CN" dirty="0"/>
              <a:t>0.004g/L </a:t>
            </a:r>
            <a:endParaRPr lang="en-US" altLang="zh-CN" dirty="0" smtClean="0"/>
          </a:p>
          <a:p>
            <a:pPr lvl="1"/>
            <a:r>
              <a:rPr lang="en-US" altLang="zh-CN" dirty="0" err="1" smtClean="0"/>
              <a:t>IgE</a:t>
            </a:r>
            <a:r>
              <a:rPr lang="zh-CN" altLang="zh-CN" dirty="0"/>
              <a:t>：</a:t>
            </a:r>
            <a:r>
              <a:rPr lang="en-US" altLang="zh-CN" dirty="0"/>
              <a:t>0.0001</a:t>
            </a:r>
            <a:r>
              <a:rPr lang="zh-CN" altLang="zh-CN" dirty="0"/>
              <a:t>～</a:t>
            </a:r>
            <a:r>
              <a:rPr lang="en-US" altLang="zh-CN" dirty="0"/>
              <a:t>0.0009g/L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097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一、免疫球蛋白</a:t>
            </a:r>
            <a:r>
              <a:rPr lang="zh-CN" altLang="zh-CN" dirty="0" smtClean="0"/>
              <a:t>测定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zh-CN" altLang="zh-CN" dirty="0"/>
              <a:t>临床意义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altLang="zh-CN" dirty="0"/>
              <a:t>1</a:t>
            </a:r>
            <a:r>
              <a:rPr lang="zh-CN" altLang="zh-CN" dirty="0"/>
              <a:t>．免疫球蛋白增高</a:t>
            </a:r>
          </a:p>
          <a:p>
            <a:pPr lvl="2">
              <a:spcBef>
                <a:spcPts val="0"/>
              </a:spcBef>
            </a:pPr>
            <a:r>
              <a:rPr lang="zh-CN" altLang="zh-CN" dirty="0"/>
              <a:t>单克隆性免疫球蛋白增高</a:t>
            </a:r>
          </a:p>
          <a:p>
            <a:pPr lvl="3">
              <a:spcBef>
                <a:spcPts val="0"/>
              </a:spcBef>
            </a:pPr>
            <a:r>
              <a:rPr lang="zh-CN" altLang="zh-CN" dirty="0"/>
              <a:t>见于免疫增殖性疾病</a:t>
            </a:r>
          </a:p>
          <a:p>
            <a:pPr lvl="2">
              <a:spcBef>
                <a:spcPts val="0"/>
              </a:spcBef>
            </a:pPr>
            <a:r>
              <a:rPr lang="zh-CN" altLang="zh-CN" dirty="0"/>
              <a:t>多克隆性免疫球蛋白增高</a:t>
            </a:r>
          </a:p>
          <a:p>
            <a:pPr lvl="3">
              <a:spcBef>
                <a:spcPts val="0"/>
              </a:spcBef>
            </a:pPr>
            <a:r>
              <a:rPr lang="zh-CN" altLang="zh-CN" dirty="0"/>
              <a:t>见于慢性感染、自身免疫病、慢性肝病、淋巴瘤等</a:t>
            </a:r>
          </a:p>
          <a:p>
            <a:pPr lvl="2">
              <a:spcBef>
                <a:spcPts val="0"/>
              </a:spcBef>
            </a:pPr>
            <a:r>
              <a:rPr lang="en-US" altLang="zh-CN" dirty="0" err="1"/>
              <a:t>IgE</a:t>
            </a:r>
            <a:r>
              <a:rPr lang="zh-CN" altLang="zh-CN" dirty="0"/>
              <a:t>增高</a:t>
            </a:r>
          </a:p>
          <a:p>
            <a:pPr lvl="3">
              <a:spcBef>
                <a:spcPts val="0"/>
              </a:spcBef>
            </a:pPr>
            <a:r>
              <a:rPr lang="zh-CN" altLang="zh-CN" dirty="0"/>
              <a:t>是介导</a:t>
            </a:r>
            <a:r>
              <a:rPr lang="en-US" altLang="zh-CN" dirty="0"/>
              <a:t>I</a:t>
            </a:r>
            <a:r>
              <a:rPr lang="zh-CN" altLang="zh-CN" dirty="0"/>
              <a:t>型变态反应的主要抗体，与变态反应、寄生虫病及皮肤过敏有关</a:t>
            </a:r>
          </a:p>
          <a:p>
            <a:pPr lvl="1">
              <a:spcBef>
                <a:spcPts val="0"/>
              </a:spcBef>
            </a:pPr>
            <a:r>
              <a:rPr lang="en-US" altLang="zh-CN" dirty="0"/>
              <a:t>2</a:t>
            </a:r>
            <a:r>
              <a:rPr lang="zh-CN" altLang="zh-CN" dirty="0"/>
              <a:t>．免疫球蛋白</a:t>
            </a:r>
            <a:r>
              <a:rPr lang="zh-CN" altLang="zh-CN" dirty="0" smtClean="0"/>
              <a:t>减少</a:t>
            </a:r>
            <a:endParaRPr lang="en-US" altLang="zh-CN" dirty="0" smtClean="0"/>
          </a:p>
          <a:p>
            <a:pPr lvl="2">
              <a:spcBef>
                <a:spcPts val="0"/>
              </a:spcBef>
            </a:pPr>
            <a:r>
              <a:rPr lang="zh-CN" altLang="zh-CN" dirty="0" smtClean="0"/>
              <a:t>见于各</a:t>
            </a:r>
            <a:r>
              <a:rPr lang="zh-CN" altLang="zh-CN" dirty="0"/>
              <a:t>类先天性或获得性体液免疫缺陷病</a:t>
            </a:r>
          </a:p>
          <a:p>
            <a:pPr>
              <a:spcBef>
                <a:spcPts val="0"/>
              </a:spcBef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849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二、血清补体测定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参考范围</a:t>
            </a:r>
          </a:p>
          <a:p>
            <a:pPr lvl="1"/>
            <a:r>
              <a:rPr lang="en-US" altLang="zh-CN" dirty="0" smtClean="0"/>
              <a:t>CH</a:t>
            </a:r>
            <a:r>
              <a:rPr lang="en-US" altLang="zh-CN" baseline="-25000" dirty="0" smtClean="0"/>
              <a:t>50</a:t>
            </a:r>
            <a:r>
              <a:rPr lang="en-US" altLang="zh-CN" dirty="0" smtClean="0"/>
              <a:t>		50</a:t>
            </a:r>
            <a:r>
              <a:rPr lang="zh-CN" altLang="zh-CN" dirty="0"/>
              <a:t>～</a:t>
            </a:r>
            <a:r>
              <a:rPr lang="en-US" altLang="zh-CN" dirty="0" smtClean="0"/>
              <a:t>100kU/L</a:t>
            </a:r>
          </a:p>
          <a:p>
            <a:pPr lvl="1"/>
            <a:r>
              <a:rPr lang="en-US" altLang="zh-CN" dirty="0" smtClean="0"/>
              <a:t>C</a:t>
            </a:r>
            <a:r>
              <a:rPr lang="en-US" altLang="zh-CN" baseline="-25000" dirty="0" smtClean="0"/>
              <a:t>3</a:t>
            </a:r>
            <a:r>
              <a:rPr lang="en-US" altLang="zh-CN" dirty="0" smtClean="0"/>
              <a:t>		0.8</a:t>
            </a:r>
            <a:r>
              <a:rPr lang="zh-CN" altLang="zh-CN" dirty="0"/>
              <a:t>～</a:t>
            </a:r>
            <a:r>
              <a:rPr lang="en-US" altLang="zh-CN" dirty="0" smtClean="0"/>
              <a:t>1.5g/L</a:t>
            </a:r>
          </a:p>
          <a:p>
            <a:pPr lvl="1"/>
            <a:r>
              <a:rPr lang="en-US" altLang="zh-CN" dirty="0" smtClean="0"/>
              <a:t>C</a:t>
            </a:r>
            <a:r>
              <a:rPr lang="en-US" altLang="zh-CN" baseline="-25000" dirty="0" smtClean="0"/>
              <a:t>4</a:t>
            </a:r>
            <a:r>
              <a:rPr lang="en-US" altLang="zh-CN" dirty="0" smtClean="0"/>
              <a:t>		0.20</a:t>
            </a:r>
            <a:r>
              <a:rPr lang="zh-CN" altLang="zh-CN" dirty="0"/>
              <a:t>～</a:t>
            </a:r>
            <a:r>
              <a:rPr lang="en-US" altLang="zh-CN" dirty="0" smtClean="0"/>
              <a:t>0.60g/L</a:t>
            </a:r>
          </a:p>
          <a:p>
            <a:r>
              <a:rPr lang="zh-CN" altLang="zh-CN" dirty="0"/>
              <a:t>临床意义</a:t>
            </a:r>
          </a:p>
          <a:p>
            <a:pPr marL="457200" lvl="1" indent="0">
              <a:buNone/>
            </a:pPr>
            <a:r>
              <a:rPr lang="en-US" altLang="zh-CN" dirty="0"/>
              <a:t>1.CH</a:t>
            </a:r>
            <a:r>
              <a:rPr lang="en-US" altLang="zh-CN" baseline="-25000" dirty="0"/>
              <a:t>50</a:t>
            </a:r>
            <a:r>
              <a:rPr lang="zh-CN" altLang="zh-CN" dirty="0" smtClean="0"/>
              <a:t>活性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增高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常见于</a:t>
            </a:r>
            <a:r>
              <a:rPr lang="zh-CN" altLang="zh-CN" dirty="0"/>
              <a:t>各种急性期反应，</a:t>
            </a:r>
          </a:p>
          <a:p>
            <a:pPr lvl="2"/>
            <a:r>
              <a:rPr lang="zh-CN" altLang="zh-CN" dirty="0" smtClean="0"/>
              <a:t>降低</a:t>
            </a:r>
            <a:r>
              <a:rPr lang="zh-CN" altLang="en-US" dirty="0" smtClean="0"/>
              <a:t>：</a:t>
            </a:r>
            <a:r>
              <a:rPr lang="zh-CN" altLang="zh-CN" dirty="0" smtClean="0"/>
              <a:t>主要</a:t>
            </a:r>
            <a:r>
              <a:rPr lang="zh-CN" altLang="zh-CN" dirty="0"/>
              <a:t>见于肾小球肾炎、各种自身免疫性疾病、感染性疾病、慢性肝病等所致的补体消耗过多、合成减少等</a:t>
            </a:r>
          </a:p>
          <a:p>
            <a:pPr lvl="1"/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851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二、血清补体测定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 smtClean="0"/>
              <a:t>2</a:t>
            </a:r>
            <a:r>
              <a:rPr lang="en-US" altLang="zh-CN" dirty="0"/>
              <a:t>.</a:t>
            </a:r>
            <a:r>
              <a:rPr lang="zh-CN" altLang="zh-CN" dirty="0"/>
              <a:t>补体</a:t>
            </a:r>
            <a:r>
              <a:rPr lang="en-US" altLang="zh-CN" dirty="0"/>
              <a:t>C</a:t>
            </a:r>
            <a:r>
              <a:rPr lang="en-US" altLang="zh-CN" baseline="-25000" dirty="0"/>
              <a:t>3</a:t>
            </a:r>
            <a:r>
              <a:rPr lang="zh-CN" altLang="zh-CN" dirty="0"/>
              <a:t>、</a:t>
            </a:r>
            <a:r>
              <a:rPr lang="en-US" altLang="zh-CN" dirty="0" smtClean="0"/>
              <a:t>C</a:t>
            </a:r>
            <a:r>
              <a:rPr lang="en-US" altLang="zh-CN" baseline="-25000" dirty="0" smtClean="0"/>
              <a:t>4</a:t>
            </a:r>
          </a:p>
          <a:p>
            <a:pPr marL="1162050" lvl="2" indent="-304800"/>
            <a:r>
              <a:rPr lang="zh-CN" altLang="zh-CN" dirty="0" smtClean="0"/>
              <a:t>增高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常见于</a:t>
            </a:r>
            <a:r>
              <a:rPr lang="zh-CN" altLang="zh-CN" dirty="0"/>
              <a:t>某些急性炎症或传染病早期</a:t>
            </a:r>
          </a:p>
          <a:p>
            <a:pPr lvl="2"/>
            <a:r>
              <a:rPr lang="zh-CN" altLang="zh-CN" dirty="0" smtClean="0"/>
              <a:t>降低：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补体</a:t>
            </a:r>
            <a:r>
              <a:rPr lang="zh-CN" altLang="zh-CN" dirty="0"/>
              <a:t>合成能力下降，如慢性活动性肝炎、肝硬化、肝坏死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补体</a:t>
            </a:r>
            <a:r>
              <a:rPr lang="zh-CN" altLang="zh-CN" dirty="0"/>
              <a:t>消耗或丢失过多，如活动性红斑狼疮、急性肾小球肾炎、严重类风湿关节炎、大面积烧伤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补体</a:t>
            </a:r>
            <a:r>
              <a:rPr lang="zh-CN" altLang="zh-CN" dirty="0"/>
              <a:t>合成原料不足，如儿童营养不良性</a:t>
            </a:r>
            <a:r>
              <a:rPr lang="zh-CN" altLang="zh-CN" dirty="0" smtClean="0"/>
              <a:t>疾病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先天性</a:t>
            </a:r>
            <a:r>
              <a:rPr lang="zh-CN" altLang="zh-CN" dirty="0"/>
              <a:t>补体</a:t>
            </a:r>
            <a:r>
              <a:rPr lang="zh-CN" altLang="zh-CN" dirty="0" smtClean="0"/>
              <a:t>缺乏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482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三、感染性疾病免疫学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zh-CN" altLang="zh-CN" dirty="0"/>
              <a:t>（一）甲型肝炎病毒</a:t>
            </a:r>
            <a:r>
              <a:rPr lang="zh-CN" altLang="zh-CN" dirty="0" smtClean="0"/>
              <a:t>（</a:t>
            </a:r>
            <a:r>
              <a:rPr lang="en-US" altLang="zh-CN" dirty="0" smtClean="0"/>
              <a:t>HAV</a:t>
            </a:r>
            <a:r>
              <a:rPr lang="zh-CN" altLang="zh-CN" dirty="0"/>
              <a:t>）标志物检查</a:t>
            </a:r>
          </a:p>
          <a:p>
            <a:pPr lvl="1">
              <a:spcBef>
                <a:spcPts val="0"/>
              </a:spcBef>
            </a:pPr>
            <a:r>
              <a:rPr lang="zh-CN" altLang="zh-CN" dirty="0"/>
              <a:t>参考范围</a:t>
            </a:r>
          </a:p>
          <a:p>
            <a:pPr lvl="2">
              <a:spcBef>
                <a:spcPts val="0"/>
              </a:spcBef>
            </a:pPr>
            <a:r>
              <a:rPr lang="en-US" altLang="zh-CN" dirty="0" smtClean="0"/>
              <a:t>HAV-Ag</a:t>
            </a:r>
            <a:r>
              <a:rPr lang="zh-CN" altLang="zh-CN" dirty="0" smtClean="0"/>
              <a:t>、</a:t>
            </a:r>
            <a:r>
              <a:rPr lang="en-US" altLang="zh-CN" dirty="0" smtClean="0"/>
              <a:t>HAV-</a:t>
            </a:r>
            <a:r>
              <a:rPr lang="en-US" altLang="zh-CN" dirty="0" err="1" smtClean="0"/>
              <a:t>Ab</a:t>
            </a:r>
            <a:r>
              <a:rPr lang="zh-CN" altLang="zh-CN" dirty="0" smtClean="0"/>
              <a:t>均</a:t>
            </a:r>
            <a:r>
              <a:rPr lang="zh-CN" altLang="zh-CN" dirty="0"/>
              <a:t>阴性</a:t>
            </a:r>
          </a:p>
          <a:p>
            <a:pPr lvl="1">
              <a:spcBef>
                <a:spcPts val="0"/>
              </a:spcBef>
            </a:pPr>
            <a:r>
              <a:rPr lang="zh-CN" altLang="zh-CN" dirty="0"/>
              <a:t>临床意义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altLang="zh-CN" dirty="0"/>
              <a:t>1</a:t>
            </a:r>
            <a:r>
              <a:rPr lang="zh-CN" altLang="zh-CN" dirty="0"/>
              <a:t>．血清</a:t>
            </a:r>
            <a:r>
              <a:rPr lang="en-US" altLang="zh-CN" dirty="0" smtClean="0"/>
              <a:t>HAV-Ag</a:t>
            </a:r>
            <a:r>
              <a:rPr lang="zh-CN" altLang="zh-CN" dirty="0" smtClean="0"/>
              <a:t>阳性</a:t>
            </a:r>
            <a:endParaRPr lang="en-US" altLang="zh-CN" dirty="0" smtClean="0"/>
          </a:p>
          <a:p>
            <a:pPr lvl="3">
              <a:spcBef>
                <a:spcPts val="0"/>
              </a:spcBef>
            </a:pPr>
            <a:r>
              <a:rPr lang="zh-CN" altLang="zh-CN" dirty="0" smtClean="0"/>
              <a:t>见于</a:t>
            </a:r>
            <a:r>
              <a:rPr lang="zh-CN" altLang="zh-CN" dirty="0"/>
              <a:t>甲型肝炎</a:t>
            </a:r>
            <a:r>
              <a:rPr lang="zh-CN" altLang="zh-CN" dirty="0" smtClean="0"/>
              <a:t>患者</a:t>
            </a:r>
            <a:endParaRPr lang="en-US" altLang="zh-CN" dirty="0" smtClean="0"/>
          </a:p>
          <a:p>
            <a:pPr marL="914400" lvl="2" indent="0">
              <a:spcBef>
                <a:spcPts val="0"/>
              </a:spcBef>
              <a:buNone/>
            </a:pPr>
            <a:r>
              <a:rPr lang="en-US" altLang="zh-CN" dirty="0" smtClean="0"/>
              <a:t>2</a:t>
            </a:r>
            <a:r>
              <a:rPr lang="zh-CN" altLang="zh-CN" dirty="0"/>
              <a:t>．血清抗</a:t>
            </a:r>
            <a:r>
              <a:rPr lang="en-US" altLang="zh-CN" dirty="0"/>
              <a:t>HAV-</a:t>
            </a:r>
            <a:r>
              <a:rPr lang="en-US" altLang="zh-CN" dirty="0" err="1"/>
              <a:t>IgM</a:t>
            </a:r>
            <a:r>
              <a:rPr lang="zh-CN" altLang="zh-CN" dirty="0"/>
              <a:t>阳性</a:t>
            </a:r>
          </a:p>
          <a:p>
            <a:pPr lvl="3">
              <a:spcBef>
                <a:spcPts val="0"/>
              </a:spcBef>
            </a:pPr>
            <a:r>
              <a:rPr lang="zh-CN" altLang="zh-CN" dirty="0" smtClean="0"/>
              <a:t>早期</a:t>
            </a:r>
            <a:r>
              <a:rPr lang="zh-CN" altLang="zh-CN" dirty="0"/>
              <a:t>诊断甲型肝炎最简便而可靠的血清学标志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altLang="zh-CN" dirty="0" smtClean="0"/>
              <a:t>3</a:t>
            </a:r>
            <a:r>
              <a:rPr lang="zh-CN" altLang="zh-CN" dirty="0"/>
              <a:t>．抗</a:t>
            </a:r>
            <a:r>
              <a:rPr lang="en-US" altLang="zh-CN" dirty="0"/>
              <a:t>HAV-</a:t>
            </a:r>
            <a:r>
              <a:rPr lang="en-US" altLang="zh-CN" dirty="0" err="1"/>
              <a:t>IgG</a:t>
            </a:r>
            <a:r>
              <a:rPr lang="zh-CN" altLang="zh-CN" dirty="0" smtClean="0"/>
              <a:t>阳性</a:t>
            </a:r>
            <a:endParaRPr lang="en-US" altLang="zh-CN" dirty="0" smtClean="0"/>
          </a:p>
          <a:p>
            <a:pPr lvl="3">
              <a:spcBef>
                <a:spcPts val="0"/>
              </a:spcBef>
            </a:pPr>
            <a:r>
              <a:rPr lang="zh-CN" altLang="zh-CN" dirty="0" smtClean="0"/>
              <a:t>提示</a:t>
            </a:r>
            <a:r>
              <a:rPr lang="zh-CN" altLang="zh-CN" dirty="0"/>
              <a:t>既往感染</a:t>
            </a:r>
            <a:r>
              <a:rPr lang="en-US" altLang="zh-CN" dirty="0"/>
              <a:t>HAV</a:t>
            </a:r>
            <a:r>
              <a:rPr lang="zh-CN" altLang="zh-CN" dirty="0"/>
              <a:t>或接种过甲型肝炎</a:t>
            </a:r>
            <a:r>
              <a:rPr lang="zh-CN" altLang="zh-CN" dirty="0" smtClean="0"/>
              <a:t>疫苗</a:t>
            </a:r>
            <a:endParaRPr lang="en-US" altLang="zh-CN" dirty="0" smtClean="0"/>
          </a:p>
          <a:p>
            <a:pPr lvl="3">
              <a:spcBef>
                <a:spcPts val="0"/>
              </a:spcBef>
            </a:pPr>
            <a:r>
              <a:rPr lang="zh-CN" altLang="zh-CN" dirty="0" smtClean="0"/>
              <a:t>是</a:t>
            </a:r>
            <a:r>
              <a:rPr lang="zh-CN" altLang="zh-CN" dirty="0"/>
              <a:t>一种保护性抗体，可作为流行病学调查的指标</a:t>
            </a:r>
          </a:p>
          <a:p>
            <a:pPr>
              <a:spcBef>
                <a:spcPts val="0"/>
              </a:spcBef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9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三、感染性疾病免疫学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zh-CN" altLang="zh-CN" dirty="0"/>
              <a:t>（二）乙型肝炎病毒</a:t>
            </a:r>
            <a:r>
              <a:rPr lang="zh-CN" altLang="zh-CN" dirty="0" smtClean="0"/>
              <a:t>（</a:t>
            </a:r>
            <a:r>
              <a:rPr lang="en-US" altLang="zh-CN" dirty="0" smtClean="0"/>
              <a:t>HBV</a:t>
            </a:r>
            <a:r>
              <a:rPr lang="zh-CN" altLang="zh-CN" dirty="0"/>
              <a:t>）标志物检查</a:t>
            </a:r>
          </a:p>
          <a:p>
            <a:pPr lvl="1">
              <a:spcBef>
                <a:spcPts val="0"/>
              </a:spcBef>
            </a:pPr>
            <a:r>
              <a:rPr lang="zh-CN" altLang="zh-CN" dirty="0"/>
              <a:t>参考范围</a:t>
            </a:r>
          </a:p>
          <a:p>
            <a:pPr lvl="2">
              <a:spcBef>
                <a:spcPts val="0"/>
              </a:spcBef>
            </a:pPr>
            <a:r>
              <a:rPr lang="zh-CN" altLang="zh-CN" dirty="0"/>
              <a:t>均为阴性</a:t>
            </a:r>
          </a:p>
          <a:p>
            <a:pPr lvl="1">
              <a:spcBef>
                <a:spcPts val="0"/>
              </a:spcBef>
            </a:pPr>
            <a:r>
              <a:rPr lang="zh-CN" altLang="zh-CN" dirty="0"/>
              <a:t>临床意义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altLang="zh-CN" dirty="0"/>
              <a:t>1</a:t>
            </a:r>
            <a:r>
              <a:rPr lang="zh-CN" altLang="zh-CN" dirty="0"/>
              <a:t>．</a:t>
            </a:r>
            <a:r>
              <a:rPr lang="en-US" altLang="zh-CN" dirty="0" err="1"/>
              <a:t>HBsAg</a:t>
            </a:r>
            <a:endParaRPr lang="zh-CN" altLang="zh-CN" dirty="0"/>
          </a:p>
          <a:p>
            <a:pPr lvl="3">
              <a:spcBef>
                <a:spcPts val="0"/>
              </a:spcBef>
            </a:pPr>
            <a:r>
              <a:rPr lang="zh-CN" altLang="zh-CN" dirty="0"/>
              <a:t>主要见于急性乙型肝炎潜伏后期；急、慢性乙型肝炎患者；</a:t>
            </a:r>
            <a:r>
              <a:rPr lang="en-US" altLang="zh-CN" dirty="0"/>
              <a:t>HBV</a:t>
            </a:r>
            <a:r>
              <a:rPr lang="zh-CN" altLang="zh-CN" dirty="0"/>
              <a:t>携带者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en-US" altLang="zh-CN" dirty="0"/>
              <a:t>2</a:t>
            </a:r>
            <a:r>
              <a:rPr lang="zh-CN" altLang="zh-CN" dirty="0"/>
              <a:t>．抗</a:t>
            </a:r>
            <a:r>
              <a:rPr lang="en-US" altLang="zh-CN" dirty="0"/>
              <a:t>-</a:t>
            </a:r>
            <a:r>
              <a:rPr lang="en-US" altLang="zh-CN" dirty="0" smtClean="0"/>
              <a:t>HBs</a:t>
            </a:r>
          </a:p>
          <a:p>
            <a:pPr lvl="2">
              <a:spcBef>
                <a:spcPts val="0"/>
              </a:spcBef>
            </a:pPr>
            <a:r>
              <a:rPr lang="zh-CN" altLang="zh-CN" dirty="0" smtClean="0"/>
              <a:t>保护性</a:t>
            </a:r>
            <a:r>
              <a:rPr lang="zh-CN" altLang="zh-CN" dirty="0"/>
              <a:t>抗体，提示机体有一定免疫力</a:t>
            </a:r>
          </a:p>
          <a:p>
            <a:pPr lvl="2">
              <a:spcBef>
                <a:spcPts val="0"/>
              </a:spcBef>
            </a:pPr>
            <a:r>
              <a:rPr lang="zh-CN" altLang="zh-CN" dirty="0" smtClean="0"/>
              <a:t>见于乙型肝炎恢复期</a:t>
            </a:r>
            <a:endParaRPr lang="en-US" altLang="zh-CN" dirty="0" smtClean="0"/>
          </a:p>
          <a:p>
            <a:pPr lvl="2">
              <a:spcBef>
                <a:spcPts val="0"/>
              </a:spcBef>
            </a:pPr>
            <a:r>
              <a:rPr lang="zh-CN" altLang="zh-CN" dirty="0" smtClean="0"/>
              <a:t>注射</a:t>
            </a:r>
            <a:r>
              <a:rPr lang="zh-CN" altLang="zh-CN" dirty="0"/>
              <a:t>过乙型肝炎疫苗或抗</a:t>
            </a:r>
            <a:r>
              <a:rPr lang="en-US" altLang="zh-CN" dirty="0"/>
              <a:t>-HBs</a:t>
            </a:r>
            <a:r>
              <a:rPr lang="zh-CN" altLang="zh-CN" dirty="0" smtClean="0"/>
              <a:t>免疫球蛋白</a:t>
            </a:r>
            <a:endParaRPr lang="zh-CN" altLang="zh-CN" dirty="0"/>
          </a:p>
          <a:p>
            <a:pPr>
              <a:spcBef>
                <a:spcPts val="0"/>
              </a:spcBef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78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三、感染性疾病免疫学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2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</a:t>
            </a:r>
            <a:r>
              <a:rPr lang="en-US" altLang="zh-CN" dirty="0" err="1"/>
              <a:t>HBeAg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是</a:t>
            </a:r>
            <a:r>
              <a:rPr lang="zh-CN" altLang="zh-CN" dirty="0"/>
              <a:t>急性感染的早期标志</a:t>
            </a:r>
            <a:r>
              <a:rPr lang="zh-CN" altLang="zh-CN" dirty="0" smtClean="0"/>
              <a:t>，提示</a:t>
            </a:r>
            <a:r>
              <a:rPr lang="en-US" altLang="zh-CN" dirty="0"/>
              <a:t>HBV</a:t>
            </a:r>
            <a:r>
              <a:rPr lang="zh-CN" altLang="zh-CN" dirty="0"/>
              <a:t>正在体内复制，传染性</a:t>
            </a:r>
            <a:r>
              <a:rPr lang="zh-CN" altLang="zh-CN" dirty="0" smtClean="0"/>
              <a:t>较强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持续</a:t>
            </a:r>
            <a:r>
              <a:rPr lang="zh-CN" altLang="zh-CN" dirty="0"/>
              <a:t>阳性超过</a:t>
            </a:r>
            <a:r>
              <a:rPr lang="en-US" altLang="zh-CN" dirty="0"/>
              <a:t>3</a:t>
            </a:r>
            <a:r>
              <a:rPr lang="zh-CN" altLang="zh-CN" dirty="0"/>
              <a:t>个月者表明肝细胞损害较重，且易转为慢性肝炎和肝硬化。</a:t>
            </a:r>
          </a:p>
          <a:p>
            <a:pPr marL="914400" lvl="2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．抗</a:t>
            </a:r>
            <a:r>
              <a:rPr lang="en-US" altLang="zh-CN" dirty="0"/>
              <a:t>-</a:t>
            </a:r>
            <a:r>
              <a:rPr lang="en-US" altLang="zh-CN" dirty="0" err="1"/>
              <a:t>HBe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一般</a:t>
            </a:r>
            <a:r>
              <a:rPr lang="zh-CN" altLang="zh-CN" dirty="0"/>
              <a:t>出现于急性感染的恢复期，持续时间较</a:t>
            </a:r>
            <a:r>
              <a:rPr lang="zh-CN" altLang="zh-CN" dirty="0" smtClean="0"/>
              <a:t>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见于</a:t>
            </a:r>
            <a:r>
              <a:rPr lang="en-US" altLang="zh-CN" dirty="0" err="1" smtClean="0"/>
              <a:t>HBeAg</a:t>
            </a:r>
            <a:r>
              <a:rPr lang="zh-CN" altLang="zh-CN" dirty="0"/>
              <a:t>转阴的急性乙型肝炎患者，提示</a:t>
            </a:r>
            <a:r>
              <a:rPr lang="en-US" altLang="zh-CN" dirty="0"/>
              <a:t>HBV</a:t>
            </a:r>
            <a:r>
              <a:rPr lang="zh-CN" altLang="zh-CN" dirty="0"/>
              <a:t>复制减少，传染性</a:t>
            </a:r>
            <a:r>
              <a:rPr lang="zh-CN" altLang="zh-CN" dirty="0" smtClean="0"/>
              <a:t>降低</a:t>
            </a:r>
            <a:endParaRPr lang="en-US" altLang="zh-CN" dirty="0" smtClean="0"/>
          </a:p>
          <a:p>
            <a:pPr lvl="3"/>
            <a:r>
              <a:rPr lang="zh-CN" altLang="en-US" dirty="0"/>
              <a:t>也可见于</a:t>
            </a:r>
            <a:r>
              <a:rPr lang="zh-CN" altLang="zh-CN" dirty="0" smtClean="0"/>
              <a:t>部分</a:t>
            </a:r>
            <a:r>
              <a:rPr lang="zh-CN" altLang="zh-CN" dirty="0"/>
              <a:t>慢性乙型肝炎、肝硬化和肝癌患者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774631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772</TotalTime>
  <Pages>0</Pages>
  <Words>1407</Words>
  <Characters>0</Characters>
  <Application>Microsoft Office PowerPoint</Application>
  <DocSecurity>0</DocSecurity>
  <PresentationFormat>全屏显示(4:3)</PresentationFormat>
  <Lines>0</Lines>
  <Paragraphs>264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课件模板</vt:lpstr>
      <vt:lpstr>第七节  临床常用免疫学检查</vt:lpstr>
      <vt:lpstr>一、免疫球蛋白测定</vt:lpstr>
      <vt:lpstr>一、免疫球蛋白测定</vt:lpstr>
      <vt:lpstr>一、免疫球蛋白测定</vt:lpstr>
      <vt:lpstr>二、血清补体测定</vt:lpstr>
      <vt:lpstr>二、血清补体测定</vt:lpstr>
      <vt:lpstr>三、感染性疾病免疫学检查</vt:lpstr>
      <vt:lpstr>三、感染性疾病免疫学检查</vt:lpstr>
      <vt:lpstr>三、感染性疾病免疫学检查</vt:lpstr>
      <vt:lpstr>三、感染性疾病免疫学检查</vt:lpstr>
      <vt:lpstr>三、感染性疾病免疫学检查</vt:lpstr>
      <vt:lpstr>三、感染性疾病免疫学检查</vt:lpstr>
      <vt:lpstr>三、感染性疾病免疫学检查</vt:lpstr>
      <vt:lpstr>三、感染性疾病免疫学检查</vt:lpstr>
      <vt:lpstr>三、感染性疾病免疫学检查</vt:lpstr>
      <vt:lpstr>三、感染性疾病免疫学检查</vt:lpstr>
      <vt:lpstr>三、感染性疾病免疫学检查</vt:lpstr>
      <vt:lpstr>四、自身免疫性疾病实验室检查</vt:lpstr>
      <vt:lpstr>四、自身免疫性疾病实验室检查</vt:lpstr>
      <vt:lpstr>五、肿瘤标志物检测</vt:lpstr>
      <vt:lpstr>五、肿瘤标志物检测</vt:lpstr>
      <vt:lpstr>五、肿瘤标志物检测</vt:lpstr>
      <vt:lpstr>五、肿瘤标志物检测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97</cp:revision>
  <cp:lastPrinted>1899-12-30T00:00:00Z</cp:lastPrinted>
  <dcterms:created xsi:type="dcterms:W3CDTF">2008-12-16T07:41:38Z</dcterms:created>
  <dcterms:modified xsi:type="dcterms:W3CDTF">2015-12-11T03:10:12Z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